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Default Extension="fntdata" ContentType="application/x-fontdata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12191695" cy="6858000" type="screen4x3"/>
  <p:notesSz cx="6858000" cy="9144000"/>
  <p:embeddedFontLst>
    <p:embeddedFont>
      <p:font typeface="Space Grotesk"/>
      <p:regular r:id="rId21"/>
      <p:bold r:id="rId22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font" Target="fonts/font1.fntdata"/><Relationship Id="rId22" Type="http://schemas.openxmlformats.org/officeDocument/2006/relationships/font" Target="fonts/font2.fntdata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Space Grotesk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Space Grotesk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Space Grotesk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Space Grotesk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Space Grotesk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Space Grotesk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Space Grotesk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Space Grotesk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Space Grotesk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929"/>
          </a:solidFill>
          <a:ln>
            <a:noFill/>
          </a:ln>
          <a:effectLst/>
        </p:spPr>
        <p:txBody>
          <a:bodyPr rtlCol="0" anchor="ctr"/>
          <a:lstStyle/>
          <a:p>
            <a:pPr algn="ctr"/>
          </a:p>
        </p:txBody>
      </p:sp>
      <p:pic>
        <p:nvPicPr>
          <p:cNvPr id="3" name="Picture 2" descr="logo-ligh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" y="640080"/>
            <a:ext cx="2743200" cy="38770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77240" y="2286000"/>
            <a:ext cx="10607040" cy="23774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2000"/>
              </a:lnSpc>
            </a:pPr>
            <a:r>
              <a:rPr sz="5000" b="1">
                <a:solidFill>
                  <a:srgbClr val="E6EDF5"/>
                </a:solidFill>
                <a:latin typeface="Aptos Display"/>
              </a:rPr>
              <a:t>In 60 Minuten baust du </a:t>
            </a:r>
            <a:r>
              <a:rPr sz="5000" b="1">
                <a:solidFill>
                  <a:srgbClr val="E95E4C"/>
                </a:solidFill>
                <a:latin typeface="Aptos Display"/>
              </a:rPr>
              <a:t>deinen ersten KI-Agenten.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95528" y="502920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700" b="0">
                <a:solidFill>
                  <a:srgbClr val="9FB0C3"/>
                </a:solidFill>
                <a:latin typeface="Space Grotesk"/>
              </a:rPr>
              <a:t>Kostenlos · live · praktisch. Danach weißt du, wie der Sprung vom KI-Nutzer zum KI-Bauer geht.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9"/>
          </a:solidFill>
          <a:ln>
            <a:noFill/>
          </a:ln>
          <a:effectLst/>
        </p:spPr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92608"/>
            <a:ext cx="110642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E95E4C"/>
                </a:solidFill>
                <a:latin typeface="Space Grotesk"/>
              </a:rPr>
              <a:t>KURS 1 · DACH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106424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700" b="1">
                <a:solidFill>
                  <a:srgbClr val="0E2841"/>
                </a:solidFill>
                <a:latin typeface="Aptos Display"/>
              </a:rPr>
              <a:t>AI Agent Builder Academy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828800"/>
            <a:ext cx="10543032" cy="429768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9050">
            <a:solidFill>
              <a:srgbClr val="E95E4C"/>
            </a:solidFill>
          </a:ln>
          <a:effectLst>
            <a:outerShdw blurRad="100000" dist="40000" dir="5400000" rotWithShape="0">
              <a:srgbClr val="0E2841">
                <a:alpha val="16000"/>
              </a:srgbClr>
            </a:outerShdw>
          </a:effectLst>
        </p:spPr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280160" y="224028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E95E4C"/>
                </a:solidFill>
                <a:latin typeface="Space Grotesk"/>
              </a:rPr>
              <a:t>MIT NICO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80160" y="2606040"/>
            <a:ext cx="96012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0E2841"/>
                </a:solidFill>
                <a:latin typeface="Space Grotesk"/>
              </a:rPr>
              <a:t>Für: CEOs, Founder und Senior Management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80160" y="3383280"/>
            <a:ext cx="9601200" cy="23774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Aft>
                <a:spcPts val="800"/>
              </a:spcAft>
            </a:pPr>
            <a:r>
              <a:rPr sz="1500" b="0">
                <a:solidFill>
                  <a:srgbClr val="2B3542"/>
                </a:solidFill>
                <a:latin typeface="Space Grotesk"/>
              </a:rPr>
              <a:t>•  Von der ersten selbst gebauten App bis zu einem Team aus Agenten, das eigenständig arbeitet</a:t>
            </a:r>
          </a:p>
          <a:p>
            <a:pPr algn="l">
              <a:lnSpc>
                <a:spcPct val="120000"/>
              </a:lnSpc>
              <a:spcAft>
                <a:spcPts val="800"/>
              </a:spcAft>
            </a:pPr>
            <a:r>
              <a:rPr sz="1500" b="0">
                <a:solidFill>
                  <a:srgbClr val="2B3542"/>
                </a:solidFill>
                <a:latin typeface="Space Grotesk"/>
              </a:rPr>
              <a:t>•  4 Wochen, live, auf Deutsch. Freitags Session, dienstags Check-in, jede Woche ein echtes Ergebnis</a:t>
            </a:r>
          </a:p>
          <a:p>
            <a:pPr algn="l">
              <a:lnSpc>
                <a:spcPct val="120000"/>
              </a:lnSpc>
              <a:spcAft>
                <a:spcPts val="800"/>
              </a:spcAft>
            </a:pPr>
            <a:r>
              <a:rPr sz="1500" b="0">
                <a:solidFill>
                  <a:srgbClr val="2B3542"/>
                </a:solidFill>
                <a:latin typeface="Space Grotesk"/>
              </a:rPr>
              <a:t>•  Am Ende hast du KI-Agenten, die für dich arbeiten, plus dein Zertifikat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9"/>
          </a:solidFill>
          <a:ln>
            <a:noFill/>
          </a:ln>
          <a:effectLst/>
        </p:spPr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92608"/>
            <a:ext cx="110642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E95E4C"/>
                </a:solidFill>
                <a:latin typeface="Space Grotesk"/>
              </a:rPr>
              <a:t>KURS 2 · MARKETING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106424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700" b="1">
                <a:solidFill>
                  <a:srgbClr val="0E2841"/>
                </a:solidFill>
                <a:latin typeface="Aptos Display"/>
              </a:rPr>
              <a:t>Der CMO-Kurs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828800"/>
            <a:ext cx="10543032" cy="429768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E3E0DA"/>
            </a:solidFill>
          </a:ln>
          <a:effectLst>
            <a:outerShdw blurRad="100000" dist="40000" dir="5400000" rotWithShape="0">
              <a:srgbClr val="0E2841">
                <a:alpha val="16000"/>
              </a:srgbClr>
            </a:outerShdw>
          </a:effectLst>
        </p:spPr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280160" y="224028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E95E4C"/>
                </a:solidFill>
                <a:latin typeface="Space Grotesk"/>
              </a:rPr>
              <a:t>MIT ALI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80160" y="2606040"/>
            <a:ext cx="96012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0E2841"/>
                </a:solidFill>
                <a:latin typeface="Space Grotesk"/>
              </a:rPr>
              <a:t>Für: CMOs und Marketing-Führungskräfte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80160" y="3383280"/>
            <a:ext cx="9601200" cy="23774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Aft>
                <a:spcPts val="800"/>
              </a:spcAft>
            </a:pPr>
            <a:r>
              <a:rPr sz="1500" b="0">
                <a:solidFill>
                  <a:srgbClr val="2B3542"/>
                </a:solidFill>
                <a:latin typeface="Space Grotesk"/>
              </a:rPr>
              <a:t>•  KI-Agenten für Content, Kampagnen und Analyse, statt einzelner ChatGPT-Prompts</a:t>
            </a:r>
          </a:p>
          <a:p>
            <a:pPr algn="l">
              <a:lnSpc>
                <a:spcPct val="120000"/>
              </a:lnSpc>
              <a:spcAft>
                <a:spcPts val="800"/>
              </a:spcAft>
            </a:pPr>
            <a:r>
              <a:rPr sz="1500" b="0">
                <a:solidFill>
                  <a:srgbClr val="2B3542"/>
                </a:solidFill>
                <a:latin typeface="Space Grotesk"/>
              </a:rPr>
              <a:t>•  [Details von Ali: genaue Inhalte, Dauer, Termine ergänzen]</a:t>
            </a:r>
          </a:p>
          <a:p>
            <a:pPr algn="l">
              <a:lnSpc>
                <a:spcPct val="120000"/>
              </a:lnSpc>
              <a:spcAft>
                <a:spcPts val="800"/>
              </a:spcAft>
            </a:pPr>
            <a:r>
              <a:rPr sz="1500" b="0">
                <a:solidFill>
                  <a:srgbClr val="2B3542"/>
                </a:solidFill>
                <a:latin typeface="Space Grotesk"/>
              </a:rPr>
              <a:t>•  Baue dir eine Marketing-Maschine, die mitdenkt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9"/>
          </a:solidFill>
          <a:ln>
            <a:noFill/>
          </a:ln>
          <a:effectLst/>
        </p:spPr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92608"/>
            <a:ext cx="110642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E95E4C"/>
                </a:solidFill>
                <a:latin typeface="Space Grotesk"/>
              </a:rPr>
              <a:t>KURS 3 · PRODUKT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106424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700" b="1">
                <a:solidFill>
                  <a:srgbClr val="0E2841"/>
                </a:solidFill>
                <a:latin typeface="Aptos Display"/>
              </a:rPr>
              <a:t>Der CPO-Kurs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828800"/>
            <a:ext cx="10543032" cy="429768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E3E0DA"/>
            </a:solidFill>
          </a:ln>
          <a:effectLst>
            <a:outerShdw blurRad="100000" dist="40000" dir="5400000" rotWithShape="0">
              <a:srgbClr val="0E2841">
                <a:alpha val="16000"/>
              </a:srgbClr>
            </a:outerShdw>
          </a:effectLst>
        </p:spPr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280160" y="224028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E95E4C"/>
                </a:solidFill>
                <a:latin typeface="Space Grotesk"/>
              </a:rPr>
              <a:t>MIT RAJI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80160" y="2606040"/>
            <a:ext cx="96012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0E2841"/>
                </a:solidFill>
                <a:latin typeface="Space Grotesk"/>
              </a:rPr>
              <a:t>Für: CPOs und Product-Führungskräfte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80160" y="3383280"/>
            <a:ext cx="9601200" cy="23774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Aft>
                <a:spcPts val="800"/>
              </a:spcAft>
            </a:pPr>
            <a:r>
              <a:rPr sz="1500" b="0">
                <a:solidFill>
                  <a:srgbClr val="2B3542"/>
                </a:solidFill>
                <a:latin typeface="Space Grotesk"/>
              </a:rPr>
              <a:t>•  KI-Agenten für Research, Specs und Roadmap, vom Nutzer-Signal bis zum Ticket</a:t>
            </a:r>
          </a:p>
          <a:p>
            <a:pPr algn="l">
              <a:lnSpc>
                <a:spcPct val="120000"/>
              </a:lnSpc>
              <a:spcAft>
                <a:spcPts val="800"/>
              </a:spcAft>
            </a:pPr>
            <a:r>
              <a:rPr sz="1500" b="0">
                <a:solidFill>
                  <a:srgbClr val="2B3542"/>
                </a:solidFill>
                <a:latin typeface="Space Grotesk"/>
              </a:rPr>
              <a:t>•  [Details von Raji: genaue Inhalte, Dauer, Termine ergänzen]</a:t>
            </a:r>
          </a:p>
          <a:p>
            <a:pPr algn="l">
              <a:lnSpc>
                <a:spcPct val="120000"/>
              </a:lnSpc>
              <a:spcAft>
                <a:spcPts val="800"/>
              </a:spcAft>
            </a:pPr>
            <a:r>
              <a:rPr sz="1500" b="0">
                <a:solidFill>
                  <a:srgbClr val="2B3542"/>
                </a:solidFill>
                <a:latin typeface="Space Grotesk"/>
              </a:rPr>
              <a:t>•  Vom Feature-Fabrik-Modus zu Produktentscheidungen mit KI-Rückenwind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9"/>
          </a:solidFill>
          <a:ln>
            <a:noFill/>
          </a:ln>
          <a:effectLst/>
        </p:spPr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92608"/>
            <a:ext cx="110642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E95E4C"/>
                </a:solidFill>
                <a:latin typeface="Space Grotesk"/>
              </a:rPr>
              <a:t>SO LÄUFT 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106424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</a:p>
        </p:txBody>
      </p:sp>
      <p:sp>
        <p:nvSpPr>
          <p:cNvPr id="5" name="TextBox 4"/>
          <p:cNvSpPr txBox="1"/>
          <p:nvPr/>
        </p:nvSpPr>
        <p:spPr>
          <a:xfrm>
            <a:off x="548640" y="566928"/>
            <a:ext cx="1106424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0E2841"/>
                </a:solidFill>
                <a:latin typeface="Aptos Display"/>
              </a:rPr>
              <a:t>So läuft ein Kurs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50011" y="2011680"/>
            <a:ext cx="5212080" cy="146304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3E0DA"/>
            </a:solidFill>
          </a:ln>
          <a:effectLst>
            <a:outerShdw blurRad="100000" dist="40000" dir="5400000" rotWithShape="0">
              <a:srgbClr val="0E2841">
                <a:alpha val="16000"/>
              </a:srgbClr>
            </a:outerShdw>
          </a:effectLst>
        </p:spPr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1491" y="2286000"/>
            <a:ext cx="43891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0E2841"/>
                </a:solidFill>
                <a:latin typeface="Aptos Display"/>
              </a:rPr>
              <a:t>4 Wochen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61491" y="2788920"/>
            <a:ext cx="43891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2B3542"/>
                </a:solidFill>
                <a:latin typeface="Space Grotesk"/>
              </a:rPr>
              <a:t>live begleitet, in einer kleinen Kohorte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29603" y="2011680"/>
            <a:ext cx="5212080" cy="146304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3E0DA"/>
            </a:solidFill>
          </a:ln>
          <a:effectLst>
            <a:outerShdw blurRad="100000" dist="40000" dir="5400000" rotWithShape="0">
              <a:srgbClr val="0E2841">
                <a:alpha val="16000"/>
              </a:srgbClr>
            </a:outerShdw>
          </a:effectLst>
        </p:spPr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841083" y="2286000"/>
            <a:ext cx="43891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0E2841"/>
                </a:solidFill>
                <a:latin typeface="Aptos Display"/>
              </a:rPr>
              <a:t>Freitags 16:00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41083" y="2788920"/>
            <a:ext cx="43891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2B3542"/>
                </a:solidFill>
                <a:latin typeface="Space Grotesk"/>
              </a:rPr>
              <a:t>1 Stunde Live-Session mit Show &amp; Tell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50011" y="3749039"/>
            <a:ext cx="5212080" cy="146304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3E0DA"/>
            </a:solidFill>
          </a:ln>
          <a:effectLst>
            <a:outerShdw blurRad="100000" dist="40000" dir="5400000" rotWithShape="0">
              <a:srgbClr val="0E2841">
                <a:alpha val="16000"/>
              </a:srgbClr>
            </a:outerShdw>
          </a:effectLst>
        </p:spPr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61491" y="4023359"/>
            <a:ext cx="43891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0E2841"/>
                </a:solidFill>
                <a:latin typeface="Aptos Display"/>
              </a:rPr>
              <a:t>Dienstags 16:00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61491" y="4526279"/>
            <a:ext cx="43891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2B3542"/>
                </a:solidFill>
                <a:latin typeface="Space Grotesk"/>
              </a:rPr>
              <a:t>lockerer Check-in, freiwillig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429603" y="3749039"/>
            <a:ext cx="5212080" cy="146304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3E0DA"/>
            </a:solidFill>
          </a:ln>
          <a:effectLst>
            <a:outerShdw blurRad="100000" dist="40000" dir="5400000" rotWithShape="0">
              <a:srgbClr val="0E2841">
                <a:alpha val="16000"/>
              </a:srgbClr>
            </a:outerShdw>
          </a:effectLst>
        </p:spPr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841083" y="4023359"/>
            <a:ext cx="43891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0E2841"/>
                </a:solidFill>
                <a:latin typeface="Aptos Display"/>
              </a:rPr>
              <a:t>Zertifikat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841083" y="4526279"/>
            <a:ext cx="43891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2B3542"/>
                </a:solidFill>
                <a:latin typeface="Space Grotesk"/>
              </a:rPr>
              <a:t>am Ende, plus echte Ergebnisse zum Vorzeigen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929"/>
          </a:solidFill>
          <a:ln>
            <a:noFill/>
          </a:ln>
          <a:effectLst/>
        </p:spPr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822960"/>
            <a:ext cx="106070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E95E4C"/>
                </a:solidFill>
                <a:latin typeface="Space Grotesk"/>
              </a:rPr>
              <a:t>DEIN NÄCHSTER SCHRITT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2194560"/>
            <a:ext cx="10607040" cy="23774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spcAft>
                <a:spcPts val="1400"/>
              </a:spcAft>
            </a:pPr>
            <a:r>
              <a:rPr sz="4400" b="1">
                <a:solidFill>
                  <a:srgbClr val="E6EDF5"/>
                </a:solidFill>
                <a:latin typeface="Aptos Display"/>
              </a:rPr>
              <a:t>Sichere dir deinen Platz.</a:t>
            </a:r>
          </a:p>
          <a:p>
            <a:pPr algn="l">
              <a:spcAft>
                <a:spcPts val="1400"/>
              </a:spcAft>
            </a:pPr>
            <a:r>
              <a:rPr sz="2000" b="0">
                <a:solidFill>
                  <a:srgbClr val="9FB0C3"/>
                </a:solidFill>
                <a:latin typeface="Space Grotesk"/>
              </a:rPr>
              <a:t>Die nächste Kohorte ist bewusst klein. Start: [Datum].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4754880"/>
            <a:ext cx="4206240" cy="868680"/>
          </a:xfrm>
          <a:prstGeom prst="roundRect">
            <a:avLst>
              <a:gd name="adj" fmla="val 14000"/>
            </a:avLst>
          </a:prstGeom>
          <a:solidFill>
            <a:srgbClr val="E95E4C"/>
          </a:solidFill>
          <a:ln>
            <a:noFill/>
          </a:ln>
          <a:effectLst/>
        </p:spPr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22960" y="4754880"/>
            <a:ext cx="4206240" cy="8686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000" b="1">
                <a:solidFill>
                  <a:srgbClr val="FFFFFF"/>
                </a:solidFill>
                <a:latin typeface="Aptos Display"/>
              </a:rPr>
              <a:t>Jetzt anmelden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" y="5943600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9FB0C3"/>
                </a:solidFill>
                <a:latin typeface="Space Grotesk"/>
              </a:rPr>
              <a:t>[Luma-Link / Kontakt einsetzen]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9"/>
          </a:solidFill>
          <a:ln>
            <a:noFill/>
          </a:ln>
          <a:effectLst/>
        </p:spPr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92608"/>
            <a:ext cx="110642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E95E4C"/>
                </a:solidFill>
                <a:latin typeface="Space Grotesk"/>
              </a:rPr>
              <a:t>HIGH INTENT LABS · WEBINAR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106424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0E2841"/>
                </a:solidFill>
                <a:latin typeface="Aptos Display"/>
              </a:rPr>
              <a:t>Kurz zu mir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1737360"/>
            <a:ext cx="11091672" cy="429768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E3E0DA"/>
            </a:solidFill>
          </a:ln>
          <a:effectLst>
            <a:outerShdw blurRad="100000" dist="40000" dir="5400000" rotWithShape="0">
              <a:srgbClr val="0E2841">
                <a:alpha val="16000"/>
              </a:srgbClr>
            </a:outerShdw>
          </a:effectLst>
        </p:spPr>
        <p:txBody>
          <a:bodyPr rtlCol="0" anchor="ctr"/>
          <a:lstStyle/>
          <a:p>
            <a:pPr algn="ctr"/>
          </a:p>
        </p:txBody>
      </p:sp>
      <p:pic>
        <p:nvPicPr>
          <p:cNvPr id="6" name="Picture 5" descr="nico_avata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2148840"/>
            <a:ext cx="1463040" cy="146304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651760" y="2331720"/>
            <a:ext cx="36576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2600" b="1">
                <a:solidFill>
                  <a:srgbClr val="0E2841"/>
                </a:solidFill>
                <a:latin typeface="Aptos Display"/>
              </a:rPr>
              <a:t>Nicolas Meibohm</a:t>
            </a:r>
          </a:p>
          <a:p>
            <a:pPr algn="l">
              <a:spcAft>
                <a:spcPts val="200"/>
              </a:spcAft>
            </a:pPr>
            <a:r>
              <a:rPr sz="1500" b="0">
                <a:solidFill>
                  <a:srgbClr val="5A6370"/>
                </a:solidFill>
                <a:latin typeface="Space Grotesk"/>
              </a:rPr>
              <a:t>High Intent Labs · Deutschland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4023360"/>
            <a:ext cx="10058400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  <a:spcAft>
                <a:spcPts val="800"/>
              </a:spcAft>
            </a:pPr>
            <a:r>
              <a:rPr sz="1500" b="0">
                <a:solidFill>
                  <a:srgbClr val="2B3542"/>
                </a:solidFill>
                <a:latin typeface="Space Grotesk"/>
              </a:rPr>
              <a:t>Ich baue den QIMP High-Tech Incubator in Braunschweig mit auf und begleite Startups bei Go-to-Market und Fundraising. Davor Business Development bei der KI-Plattform Oxolo, Co-Founder von UUNO (2023 verkauft), und Jahre bei Axel Springer und BILD.</a:t>
            </a:r>
          </a:p>
          <a:p>
            <a:pPr algn="l">
              <a:lnSpc>
                <a:spcPct val="125000"/>
              </a:lnSpc>
              <a:spcAft>
                <a:spcPts val="800"/>
              </a:spcAft>
            </a:pPr>
            <a:r>
              <a:rPr sz="1500" b="1">
                <a:solidFill>
                  <a:srgbClr val="0E2841"/>
                </a:solidFill>
                <a:latin typeface="Space Grotesk"/>
              </a:rPr>
              <a:t>Das Wichtigste: ich baue jeden Tag selbst mit KI-Agenten. Genau das zeige ich dir hier.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9"/>
          </a:solidFill>
          <a:ln>
            <a:noFill/>
          </a:ln>
          <a:effectLst/>
        </p:spPr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92608"/>
            <a:ext cx="110642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E95E4C"/>
                </a:solidFill>
                <a:latin typeface="Space Grotesk"/>
              </a:rPr>
              <a:t>WORUM ES HEUTE GEHT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106424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0E2841"/>
                </a:solidFill>
                <a:latin typeface="Aptos Display"/>
              </a:rPr>
              <a:t>KI benutzen ist nett. KI </a:t>
            </a:r>
            <a:r>
              <a:rPr sz="2800" b="1">
                <a:solidFill>
                  <a:srgbClr val="E95E4C"/>
                </a:solidFill>
                <a:latin typeface="Aptos Display"/>
              </a:rPr>
              <a:t>bauen</a:t>
            </a:r>
            <a:r>
              <a:rPr sz="2800" b="1">
                <a:solidFill>
                  <a:srgbClr val="0E2841"/>
                </a:solidFill>
                <a:latin typeface="Aptos Display"/>
              </a:rPr>
              <a:t> verändert alles.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743200"/>
            <a:ext cx="11064240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Aft>
                <a:spcPts val="1400"/>
              </a:spcAft>
            </a:pPr>
            <a:r>
              <a:rPr sz="2200" b="0">
                <a:solidFill>
                  <a:srgbClr val="2B3542"/>
                </a:solidFill>
                <a:latin typeface="Space Grotesk"/>
              </a:rPr>
              <a:t>Der Unterschied ist nicht ChatGPT gegen ein besseres ChatGPT.</a:t>
            </a:r>
          </a:p>
          <a:p>
            <a:pPr algn="l">
              <a:lnSpc>
                <a:spcPct val="120000"/>
              </a:lnSpc>
              <a:spcAft>
                <a:spcPts val="1400"/>
              </a:spcAft>
            </a:pPr>
            <a:r>
              <a:rPr sz="2200" b="1">
                <a:solidFill>
                  <a:srgbClr val="0E2841"/>
                </a:solidFill>
                <a:latin typeface="Space Grotesk"/>
              </a:rPr>
              <a:t>Der Unterschied ist, ob du mit einem Chatbot redest oder einem Agenten ein Ziel gibst und er sich den Weg selbst sucht.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9"/>
          </a:solidFill>
          <a:ln>
            <a:noFill/>
          </a:ln>
          <a:effectLst/>
        </p:spPr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92608"/>
            <a:ext cx="110642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E95E4C"/>
                </a:solidFill>
                <a:latin typeface="Space Grotesk"/>
              </a:rPr>
              <a:t>DER UNTERSCHIED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106424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0E2841"/>
                </a:solidFill>
                <a:latin typeface="Aptos Display"/>
              </a:rPr>
              <a:t>Chatbot vs. Agent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50011" y="1920240"/>
            <a:ext cx="5212080" cy="36576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E3E0DA"/>
            </a:solidFill>
          </a:ln>
          <a:effectLst>
            <a:outerShdw blurRad="100000" dist="40000" dir="5400000" rotWithShape="0">
              <a:srgbClr val="0E2841">
                <a:alpha val="16000"/>
              </a:srgbClr>
            </a:outerShdw>
          </a:effectLst>
        </p:spPr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61491" y="2240280"/>
            <a:ext cx="4389120" cy="3017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Aft>
                <a:spcPts val="1200"/>
              </a:spcAft>
            </a:pPr>
            <a:r>
              <a:rPr sz="1300" b="1">
                <a:solidFill>
                  <a:srgbClr val="5A6370"/>
                </a:solidFill>
                <a:latin typeface="Space Grotesk"/>
              </a:rPr>
              <a:t>CHATBOT</a:t>
            </a:r>
          </a:p>
          <a:p>
            <a:pPr algn="l">
              <a:lnSpc>
                <a:spcPct val="120000"/>
              </a:lnSpc>
              <a:spcAft>
                <a:spcPts val="1200"/>
              </a:spcAft>
            </a:pPr>
            <a:r>
              <a:rPr sz="2200" b="1">
                <a:solidFill>
                  <a:srgbClr val="0E2841"/>
                </a:solidFill>
                <a:latin typeface="Aptos Display"/>
              </a:rPr>
              <a:t>„Wie schneide ich die Zwiebeln?“</a:t>
            </a:r>
          </a:p>
          <a:p>
            <a:pPr algn="l">
              <a:lnSpc>
                <a:spcPct val="120000"/>
              </a:lnSpc>
              <a:spcAft>
                <a:spcPts val="1200"/>
              </a:spcAft>
            </a:pPr>
            <a:r>
              <a:rPr sz="1500" b="0">
                <a:solidFill>
                  <a:srgbClr val="2B3542"/>
                </a:solidFill>
                <a:latin typeface="Space Grotesk"/>
              </a:rPr>
              <a:t>Eine Frage, eine Antwort. Du machst die eigentliche Arbeit.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29603" y="1920240"/>
            <a:ext cx="5212080" cy="36576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9050">
            <a:solidFill>
              <a:srgbClr val="E95E4C"/>
            </a:solidFill>
          </a:ln>
          <a:effectLst>
            <a:outerShdw blurRad="100000" dist="40000" dir="5400000" rotWithShape="0">
              <a:srgbClr val="0E2841">
                <a:alpha val="16000"/>
              </a:srgbClr>
            </a:outerShdw>
          </a:effectLst>
        </p:spPr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841083" y="2240280"/>
            <a:ext cx="4389120" cy="3017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Aft>
                <a:spcPts val="1200"/>
              </a:spcAft>
            </a:pPr>
            <a:r>
              <a:rPr sz="1300" b="1">
                <a:solidFill>
                  <a:srgbClr val="E95E4C"/>
                </a:solidFill>
                <a:latin typeface="Space Grotesk"/>
              </a:rPr>
              <a:t>EIN ZIEL, EIN AGENT</a:t>
            </a:r>
          </a:p>
          <a:p>
            <a:pPr algn="l">
              <a:lnSpc>
                <a:spcPct val="120000"/>
              </a:lnSpc>
              <a:spcAft>
                <a:spcPts val="1200"/>
              </a:spcAft>
            </a:pPr>
            <a:r>
              <a:rPr sz="2200" b="1">
                <a:solidFill>
                  <a:srgbClr val="0E2841"/>
                </a:solidFill>
                <a:latin typeface="Aptos Display"/>
              </a:rPr>
              <a:t>„Mach Abendessen.“</a:t>
            </a:r>
          </a:p>
          <a:p>
            <a:pPr algn="l">
              <a:lnSpc>
                <a:spcPct val="120000"/>
              </a:lnSpc>
              <a:spcAft>
                <a:spcPts val="1200"/>
              </a:spcAft>
            </a:pPr>
            <a:r>
              <a:rPr sz="1500" b="0">
                <a:solidFill>
                  <a:srgbClr val="2B3542"/>
                </a:solidFill>
                <a:latin typeface="Space Grotesk"/>
              </a:rPr>
              <a:t>Du beschreibst das Ziel, der Agent findet den Weg: Kühlschrank checken, Rezept wählen, kochen, anrichten.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9"/>
          </a:solidFill>
          <a:ln>
            <a:noFill/>
          </a:ln>
          <a:effectLst/>
        </p:spPr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92608"/>
            <a:ext cx="110642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E95E4C"/>
                </a:solidFill>
                <a:latin typeface="Space Grotesk"/>
              </a:rPr>
              <a:t>UNTER DER HAUBE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106424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0E2841"/>
                </a:solidFill>
                <a:latin typeface="Aptos Display"/>
              </a:rPr>
              <a:t>Was ein Agent ist</a:t>
            </a:r>
          </a:p>
        </p:txBody>
      </p:sp>
      <p:sp>
        <p:nvSpPr>
          <p:cNvPr id="5" name="Oval 4"/>
          <p:cNvSpPr/>
          <p:nvPr/>
        </p:nvSpPr>
        <p:spPr>
          <a:xfrm>
            <a:off x="2895447" y="2926080"/>
            <a:ext cx="1463040" cy="1463040"/>
          </a:xfrm>
          <a:prstGeom prst="ellipse">
            <a:avLst/>
          </a:prstGeom>
          <a:solidFill>
            <a:srgbClr val="E95E4C"/>
          </a:solidFill>
          <a:ln>
            <a:noFill/>
          </a:ln>
          <a:effectLst/>
        </p:spPr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895447" y="2926080"/>
            <a:ext cx="1463040" cy="1463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Space Grotesk"/>
              </a:rPr>
              <a:t>Gehirn:</a:t>
            </a:r>
          </a:p>
          <a:p>
            <a:pPr algn="ctr"/>
            <a:r>
              <a:rPr sz="1400" b="1">
                <a:solidFill>
                  <a:srgbClr val="FFFFFF"/>
                </a:solidFill>
                <a:latin typeface="Space Grotesk"/>
              </a:rPr>
              <a:t>LLM</a:t>
            </a:r>
          </a:p>
        </p:txBody>
      </p:sp>
      <p:sp>
        <p:nvSpPr>
          <p:cNvPr id="7" name="Oval 6"/>
          <p:cNvSpPr/>
          <p:nvPr/>
        </p:nvSpPr>
        <p:spPr>
          <a:xfrm>
            <a:off x="7833207" y="2926080"/>
            <a:ext cx="1463040" cy="1463040"/>
          </a:xfrm>
          <a:prstGeom prst="ellipse">
            <a:avLst/>
          </a:prstGeom>
          <a:solidFill>
            <a:srgbClr val="E95E4C"/>
          </a:solidFill>
          <a:ln>
            <a:noFill/>
          </a:ln>
          <a:effectLst/>
        </p:spPr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833207" y="2926080"/>
            <a:ext cx="1463040" cy="1463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Space Grotesk"/>
              </a:rPr>
              <a:t>Aktion:</a:t>
            </a:r>
          </a:p>
          <a:p>
            <a:pPr algn="ctr"/>
            <a:r>
              <a:rPr sz="1400" b="1">
                <a:solidFill>
                  <a:srgbClr val="FFFFFF"/>
                </a:solidFill>
                <a:latin typeface="Space Grotesk"/>
              </a:rPr>
              <a:t>Tools</a:t>
            </a:r>
          </a:p>
        </p:txBody>
      </p:sp>
      <p:sp>
        <p:nvSpPr>
          <p:cNvPr id="9" name="Oval 8"/>
          <p:cNvSpPr/>
          <p:nvPr/>
        </p:nvSpPr>
        <p:spPr>
          <a:xfrm>
            <a:off x="5364327" y="4663440"/>
            <a:ext cx="1463040" cy="1463040"/>
          </a:xfrm>
          <a:prstGeom prst="ellipse">
            <a:avLst/>
          </a:prstGeom>
          <a:solidFill>
            <a:srgbClr val="E95E4C"/>
          </a:solidFill>
          <a:ln>
            <a:noFill/>
          </a:ln>
          <a:effectLst/>
        </p:spPr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364327" y="4663440"/>
            <a:ext cx="1463040" cy="1463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Space Grotesk"/>
              </a:rPr>
              <a:t>Kontext &amp;</a:t>
            </a:r>
          </a:p>
          <a:p>
            <a:pPr algn="ctr"/>
            <a:r>
              <a:rPr sz="1300" b="1">
                <a:solidFill>
                  <a:srgbClr val="FFFFFF"/>
                </a:solidFill>
                <a:latin typeface="Space Grotesk"/>
              </a:rPr>
              <a:t>Memory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318607" y="3246120"/>
            <a:ext cx="1554480" cy="822960"/>
          </a:xfrm>
          <a:prstGeom prst="roundRect">
            <a:avLst>
              <a:gd name="adj" fmla="val 12000"/>
            </a:avLst>
          </a:prstGeom>
          <a:solidFill>
            <a:srgbClr val="0E2841"/>
          </a:solidFill>
          <a:ln>
            <a:noFill/>
          </a:ln>
          <a:effectLst/>
        </p:spPr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18607" y="3246120"/>
            <a:ext cx="155448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Space Grotesk"/>
              </a:rPr>
              <a:t>DEIN</a:t>
            </a:r>
          </a:p>
          <a:p>
            <a:pPr algn="ctr"/>
            <a:r>
              <a:rPr sz="1200" b="1">
                <a:solidFill>
                  <a:srgbClr val="FFFFFF"/>
                </a:solidFill>
                <a:latin typeface="Space Grotesk"/>
              </a:rPr>
              <a:t>AGENT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5943600"/>
            <a:ext cx="110642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500" b="0">
                <a:solidFill>
                  <a:srgbClr val="5A6370"/>
                </a:solidFill>
                <a:latin typeface="Space Grotesk"/>
              </a:rPr>
              <a:t>Bei dir sind das zwei einfache Dateien: CLAUDE.md und MEMORY.md. Kein Code nötig.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9"/>
          </a:solidFill>
          <a:ln>
            <a:noFill/>
          </a:ln>
          <a:effectLst/>
        </p:spPr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92608"/>
            <a:ext cx="110642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E95E4C"/>
                </a:solidFill>
                <a:latin typeface="Space Grotesk"/>
              </a:rPr>
              <a:t>WARUM DAS FÜR DICH ZÄHLT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106424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600" b="1">
                <a:solidFill>
                  <a:srgbClr val="0E2841"/>
                </a:solidFill>
                <a:latin typeface="Aptos Display"/>
              </a:rPr>
              <a:t>Für CEOs, Founder und Senior Management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86003" y="2103120"/>
            <a:ext cx="3520440" cy="329184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E3E0DA"/>
            </a:solidFill>
          </a:ln>
          <a:effectLst>
            <a:outerShdw blurRad="100000" dist="40000" dir="5400000" rotWithShape="0">
              <a:srgbClr val="0E2841">
                <a:alpha val="16000"/>
              </a:srgbClr>
            </a:outerShdw>
          </a:effectLst>
        </p:spPr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851763" y="2468880"/>
            <a:ext cx="457200" cy="457200"/>
          </a:xfrm>
          <a:prstGeom prst="ellipse">
            <a:avLst/>
          </a:prstGeom>
          <a:solidFill>
            <a:srgbClr val="E95E4C"/>
          </a:solidFill>
          <a:ln>
            <a:noFill/>
          </a:ln>
          <a:effectLst/>
        </p:spPr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51763" y="2468880"/>
            <a:ext cx="4572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>
                <a:solidFill>
                  <a:srgbClr val="FFFFFF"/>
                </a:solidFill>
                <a:latin typeface="Aptos Display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51763" y="3154680"/>
            <a:ext cx="27889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900" b="1">
                <a:solidFill>
                  <a:srgbClr val="0E2841"/>
                </a:solidFill>
                <a:latin typeface="Aptos Display"/>
              </a:rPr>
              <a:t>Hebel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51763" y="3657600"/>
            <a:ext cx="2788920" cy="1554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b="0">
                <a:solidFill>
                  <a:srgbClr val="2B3542"/>
                </a:solidFill>
                <a:latin typeface="Space Grotesk"/>
              </a:rPr>
              <a:t>Du delegierst Arbeit an Agenten, nicht nur an Menschen. Ein Mensch, die Wirkung eines kleinen Teams.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335627" y="2103120"/>
            <a:ext cx="3520440" cy="329184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E3E0DA"/>
            </a:solidFill>
          </a:ln>
          <a:effectLst>
            <a:outerShdw blurRad="100000" dist="40000" dir="5400000" rotWithShape="0">
              <a:srgbClr val="0E2841">
                <a:alpha val="16000"/>
              </a:srgbClr>
            </a:outerShdw>
          </a:effectLst>
        </p:spPr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4701387" y="2468880"/>
            <a:ext cx="457200" cy="457200"/>
          </a:xfrm>
          <a:prstGeom prst="ellipse">
            <a:avLst/>
          </a:prstGeom>
          <a:solidFill>
            <a:srgbClr val="E95E4C"/>
          </a:solidFill>
          <a:ln>
            <a:noFill/>
          </a:ln>
          <a:effectLst/>
        </p:spPr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701387" y="2468880"/>
            <a:ext cx="4572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>
                <a:solidFill>
                  <a:srgbClr val="FFFFFF"/>
                </a:solidFill>
                <a:latin typeface="Aptos Display"/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01387" y="3154680"/>
            <a:ext cx="27889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900" b="1">
                <a:solidFill>
                  <a:srgbClr val="0E2841"/>
                </a:solidFill>
                <a:latin typeface="Aptos Display"/>
              </a:rPr>
              <a:t>Zeit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701387" y="3657600"/>
            <a:ext cx="2788920" cy="1554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b="0">
                <a:solidFill>
                  <a:srgbClr val="2B3542"/>
                </a:solidFill>
                <a:latin typeface="Space Grotesk"/>
              </a:rPr>
              <a:t>Wiederkehrende Arbeit läuft, während du schläfst. Du gewinnst deine Woche zurück.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185251" y="2103120"/>
            <a:ext cx="3520440" cy="329184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E3E0DA"/>
            </a:solidFill>
          </a:ln>
          <a:effectLst>
            <a:outerShdw blurRad="100000" dist="40000" dir="5400000" rotWithShape="0">
              <a:srgbClr val="0E2841">
                <a:alpha val="16000"/>
              </a:srgbClr>
            </a:outerShdw>
          </a:effectLst>
        </p:spPr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8551011" y="2468880"/>
            <a:ext cx="457200" cy="457200"/>
          </a:xfrm>
          <a:prstGeom prst="ellipse">
            <a:avLst/>
          </a:prstGeom>
          <a:solidFill>
            <a:srgbClr val="E95E4C"/>
          </a:solidFill>
          <a:ln>
            <a:noFill/>
          </a:ln>
          <a:effectLst/>
        </p:spPr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551011" y="2468880"/>
            <a:ext cx="4572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>
                <a:solidFill>
                  <a:srgbClr val="FFFFFF"/>
                </a:solidFill>
                <a:latin typeface="Aptos Display"/>
              </a:rP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551011" y="3154680"/>
            <a:ext cx="27889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900" b="1">
                <a:solidFill>
                  <a:srgbClr val="0E2841"/>
                </a:solidFill>
                <a:latin typeface="Aptos Display"/>
              </a:rPr>
              <a:t>Vorsprung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551011" y="3657600"/>
            <a:ext cx="2788920" cy="1554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b="0">
                <a:solidFill>
                  <a:srgbClr val="2B3542"/>
                </a:solidFill>
                <a:latin typeface="Space Grotesk"/>
              </a:rPr>
              <a:t>Wer heute selbst baut, entscheidet nicht mehr nur über KI, sondern setzt sie ein, bevor es alle tun.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929"/>
          </a:solidFill>
          <a:ln>
            <a:noFill/>
          </a:ln>
          <a:effectLst/>
        </p:spPr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50292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E95E4C"/>
                </a:solidFill>
                <a:latin typeface="Space Grotesk"/>
              </a:rPr>
              <a:t>JETZT WIRD GEBAUT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2468880"/>
            <a:ext cx="10607040" cy="20116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spcAft>
                <a:spcPts val="1400"/>
              </a:spcAft>
            </a:pPr>
            <a:r>
              <a:rPr sz="4600" b="1">
                <a:solidFill>
                  <a:srgbClr val="E6EDF5"/>
                </a:solidFill>
                <a:latin typeface="Aptos Display"/>
              </a:rPr>
              <a:t>Hände an die Tastatur.</a:t>
            </a:r>
          </a:p>
          <a:p>
            <a:pPr algn="l">
              <a:spcAft>
                <a:spcPts val="1400"/>
              </a:spcAft>
            </a:pPr>
            <a:r>
              <a:rPr sz="2000" b="0">
                <a:solidFill>
                  <a:srgbClr val="9FB0C3"/>
                </a:solidFill>
                <a:latin typeface="Space Grotesk"/>
              </a:rPr>
              <a:t>Wir bauen gemeinsam etwas, das danach wirklich existiert.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9"/>
          </a:solidFill>
          <a:ln>
            <a:noFill/>
          </a:ln>
          <a:effectLst/>
        </p:spPr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92608"/>
            <a:ext cx="110642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E95E4C"/>
                </a:solidFill>
                <a:latin typeface="Space Grotesk"/>
              </a:rPr>
              <a:t>DAS ZIEL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106424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0E2841"/>
                </a:solidFill>
                <a:latin typeface="Aptos Display"/>
              </a:rPr>
              <a:t>Am Ende ist das eine </a:t>
            </a:r>
            <a:r>
              <a:rPr sz="2800" b="1">
                <a:solidFill>
                  <a:srgbClr val="E95E4C"/>
                </a:solidFill>
                <a:latin typeface="Aptos Display"/>
              </a:rPr>
              <a:t>Superkraft.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834640"/>
            <a:ext cx="11064240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2400" b="0">
                <a:solidFill>
                  <a:srgbClr val="2B3542"/>
                </a:solidFill>
                <a:latin typeface="Space Grotesk"/>
              </a:rPr>
              <a:t>Wer KI selbst bauen kann, ist heute nicht bei den 5%, sondern beim </a:t>
            </a:r>
            <a:r>
              <a:rPr sz="2400" b="1">
                <a:solidFill>
                  <a:srgbClr val="E95E4C"/>
                </a:solidFill>
                <a:latin typeface="Aptos Display"/>
              </a:rPr>
              <a:t>1%.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929"/>
          </a:solidFill>
          <a:ln>
            <a:noFill/>
          </a:ln>
          <a:effectLst/>
        </p:spPr>
        <p:txBody>
          <a:bodyPr rtlCol="0" anchor="ctr"/>
          <a:lstStyle/>
          <a:p>
            <a:pPr algn="ctr"/>
          </a:p>
        </p:txBody>
      </p:sp>
      <p:pic>
        <p:nvPicPr>
          <p:cNvPr id="3" name="Picture 2" descr="logo-ligh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" y="640080"/>
            <a:ext cx="2377440" cy="33601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77240" y="2743200"/>
            <a:ext cx="10607040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spcAft>
                <a:spcPts val="1200"/>
              </a:spcAft>
            </a:pPr>
            <a:r>
              <a:rPr sz="4000" b="1">
                <a:solidFill>
                  <a:srgbClr val="E6EDF5"/>
                </a:solidFill>
                <a:latin typeface="Aptos Display"/>
              </a:rPr>
              <a:t>Wie es weitergeht: </a:t>
            </a:r>
            <a:r>
              <a:rPr sz="4000" b="1">
                <a:solidFill>
                  <a:srgbClr val="E95E4C"/>
                </a:solidFill>
                <a:latin typeface="Aptos Display"/>
              </a:rPr>
              <a:t>die Kurse</a:t>
            </a:r>
          </a:p>
          <a:p>
            <a:pPr algn="l">
              <a:spcAft>
                <a:spcPts val="1200"/>
              </a:spcAft>
            </a:pPr>
            <a:r>
              <a:rPr sz="1800" b="0">
                <a:solidFill>
                  <a:srgbClr val="9FB0C3"/>
                </a:solidFill>
                <a:latin typeface="Space Grotesk"/>
              </a:rPr>
              <a:t>Drei Live-Programme von High Intent Labs, je nach deiner Rolle.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Space Grotesk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Space Grotesk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Space Grotesk"/>
        <a:font script="Hebr" typeface="Space Grotesk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Space Grotesk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