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Default Extension="fntdata" ContentType="application/x-fontdata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06" r:id="rId4"/>
    <p:sldId id="304" r:id="rId5"/>
    <p:sldId id="305" r:id="rId6"/>
    <p:sldId id="324" r:id="rId7"/>
    <p:sldId id="323" r:id="rId8"/>
    <p:sldId id="326" r:id="rId9"/>
    <p:sldId id="293" r:id="rId10"/>
    <p:sldId id="294" r:id="rId11"/>
    <p:sldId id="327" r:id="rId12"/>
    <p:sldId id="329" r:id="rId13"/>
    <p:sldId id="328" r:id="rId14"/>
    <p:sldId id="325" r:id="rId15"/>
    <p:sldId id="330" r:id="rId16"/>
  </p:sldIdLst>
  <p:sldSz cx="12192000" cy="6858000"/>
  <p:notesSz cx="6858000" cy="9144000"/>
  <p:embeddedFontLst>
    <p:embeddedFont>
      <p:font typeface="Space Grotesk"/>
      <p:regular r:id="rId22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/>
    <p:restoredTop sz="94630"/>
  </p:normalViewPr>
  <p:slideViewPr>
    <p:cSldViewPr snapToGrid="0" snapToObjects="1">
      <p:cViewPr varScale="1">
        <p:scale>
          <a:sx n="130" d="100"/>
          <a:sy n="130" d="100"/>
        </p:scale>
        <p:origin x="3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openxmlformats.org/officeDocument/2006/relationships/font" Target="fonts/font1.fntdata"/><Relationship Id="rId23" Type="http://schemas.openxmlformats.org/officeDocument/2006/relationships/font" Target="fonts/font2.fntdata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2AEFF-B502-E04D-A851-47D94F635F00}" type="datetimeFigureOut">
              <a:t>6/22/26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3A384-70CA-FA4D-8DD0-7536F08C1D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02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ace Grotesk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ce Grotesk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6AF15-24ED-87BC-5E89-C000A0D0C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9A405C-C3AF-572D-00A9-108EBE93F2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CEC9D9-5C6B-1387-0D24-D2DA20C55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EE02-D8E4-211A-0063-DE232EFE7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243197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C749D-1DA0-AB01-ED82-98AC823A4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F6C8E0-7E2B-F80D-149D-6D10C16378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78AC13-13F6-18FD-EED5-4958A5C6B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313C5-D472-EF52-5B43-0DF7BF0FE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858467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EBBBF-7D75-72F5-85E1-E4180003C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923F8F-EA04-6F10-969F-B63F9EB8A5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461151-4435-C3C9-64DE-9FE564F1C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DE1BB-5321-F7DA-F71A-48658777B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503530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65C71-1954-8C87-2F20-437DD1F75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7EA651-4AEA-709A-5B8C-05690235C2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301C9D-A42D-F914-C8F8-575CC70B1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60427-65EE-1578-B0B1-500F8C147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578853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36810-7577-88E7-78D9-F3A5FC22D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9424D9-E2E1-5E6C-AC8F-061D73516B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E47D6C-6EBF-07AF-3C47-EB8579B6F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6819E-8F85-2005-BE59-B6C87AE2F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60846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67742-A5C6-B4BB-1F93-C549C0A72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4B54D5-0C22-66EE-E9EE-7FEC922188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62D98F-9307-CEEF-3A6F-6079840A2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EBEC3-59C6-DE32-EC21-F8E366D90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42092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157E5-4BC5-7204-0F2A-7DE9D6516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AFC95-6EDD-87AE-7AD7-0FCF884483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A0F77-16D4-F23E-98AB-46596A04B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3E1BE-DCFF-94AE-EEB7-33A4D0D0A6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90086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271E6-A26E-E4BC-F0EC-E16CA8AA3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24E69-DE4F-DC82-EC8B-B55D43015F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38FCCA-8BAD-0456-7C83-D01D1934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8A50D-DD03-C9B1-1C58-A8AC8E1C0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48028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56692-4725-3070-37D5-7F3787D68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DD18-91AC-E17D-E6B6-FEA6339D46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A9D09F-BC3E-11D3-D29C-C6B122282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69638-0443-6601-B141-34A91D3D1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910922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08445-1E76-A5BF-CEC2-077BB08B7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194EFC-2A6B-273D-3383-1434192FAE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9820DD-E238-499B-D795-CB5820B52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05ABA-6FC2-0653-9CE1-4D8ACC78E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77066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89635-1162-F1E0-2169-42EAF6A62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6F817A-85F7-07AF-5F3B-F3D8DCD745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DCFBB-87CC-0517-238F-B2085A550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AC118-1B45-3EE9-DBB7-682595E16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19999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CDE81-722B-D06C-EA94-22EBD49F8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153FA-37C7-BD49-1A81-D26C718664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9FD143-FF85-8D1B-BE30-A7AA54681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98B2B-CEB7-3A4C-0E3E-6ED6BE9DB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979342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56975-4D82-DBAB-2F97-2ED77C972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9E82A2-D5BC-C3C2-83AC-B1EEC95514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22132A-198D-A103-6054-44697E023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Timebox: 10-12 minutes. Park long debugging stories for office hours.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A9A5A-7BA4-2CEA-4A02-7856C5578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1713437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5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Space Grotesk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Space Grotesk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Space Grotesk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Space Grotesk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Space Grotesk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Space Grotesk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Space Grotesk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Space Grotesk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Space Grotesk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43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Space Grotesk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Space Grotesk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Space Grotesk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Space Grotesk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Space Grotesk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Space Grotesk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Space Grotesk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Space Grotesk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Space Grotesk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Relationship Id="rId4" Type="http://schemas.openxmlformats.org/officeDocument/2006/relationships/hyperlink" Target="https://medium.com/ai-engineering-simplified/7-agent-harness-components-every-ai-developer-needs-to-build-reliable-ai-agent-systems-383af6428ce6" TargetMode="Externa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s://artificialanalysis.ai/models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ruben.substack.com/p/claude-for-dummies" TargetMode="External"/><Relationship Id="rId4" Type="http://schemas.openxmlformats.org/officeDocument/2006/relationships/image" Target="../media/image5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ruben.substack.com/p/claude-for-dummies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08472"/>
            <a:ext cx="12192000" cy="6858000"/>
          </a:xfrm>
          <a:prstGeom prst="rect">
            <a:avLst/>
          </a:prstGeom>
          <a:solidFill>
            <a:srgbClr val="B4D2FF">
              <a:alpha val="5000"/>
            </a:srgbClr>
          </a:solidFill>
          <a:ln/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Space Grotesk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609600" y="1490365"/>
            <a:ext cx="11301984" cy="360680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pPr defTabSz="609630">
              <a:lnSpc>
                <a:spcPct val="94000"/>
              </a:lnSpc>
            </a:pPr>
            <a:r>
              <a:rPr lang="en-US" sz="10001" kern="0" spc="-550" dirty="0">
                <a:solidFill>
                  <a:srgbClr val="E6F0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AI AGENT BUILDER </a:t>
            </a:r>
            <a:r>
              <a:rPr lang="en-US" sz="10001" kern="0" spc="-550" dirty="0">
                <a:solidFill>
                  <a:srgbClr val="E8763A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ACADEMY.</a:t>
            </a:r>
            <a:endParaRPr lang="en-US" sz="10001" dirty="0">
              <a:solidFill>
                <a:prstClr val="black"/>
              </a:solidFill>
              <a:latin typeface="Space Grotesk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609600" y="4741564"/>
            <a:ext cx="4709160" cy="1207543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pPr defTabSz="609630">
              <a:lnSpc>
                <a:spcPct val="145000"/>
              </a:lnSpc>
            </a:pPr>
            <a:r>
              <a:rPr lang="en-US" sz="1600" kern="0" spc="-12" dirty="0">
                <a:solidFill>
                  <a:srgbClr val="E6F0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August 2026</a:t>
            </a:r>
          </a:p>
          <a:p>
            <a:pPr defTabSz="609630">
              <a:lnSpc>
                <a:spcPct val="145000"/>
              </a:lnSpc>
            </a:pPr>
            <a:r>
              <a:rPr lang="en-US" sz="1600" kern="0" spc="-12" dirty="0">
                <a:solidFill>
                  <a:srgbClr val="E6F0FF"/>
                </a:solidFill>
                <a:latin typeface="Space Grotesk" pitchFamily="34" charset="0"/>
                <a:cs typeface="Space Grotesk" pitchFamily="34" charset="-120"/>
              </a:rPr>
              <a:t>Woche 1</a:t>
            </a:r>
          </a:p>
          <a:p>
            <a:pPr defTabSz="609630">
              <a:lnSpc>
                <a:spcPct val="145000"/>
              </a:lnSpc>
            </a:pPr>
            <a:endParaRPr lang="en-US" sz="1600" dirty="0">
              <a:solidFill>
                <a:prstClr val="black"/>
              </a:solidFill>
              <a:latin typeface="Space Grotesk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7B8E9-4ECC-9074-CD87-DBE320B42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66DE73-1523-CBBF-7262-27379D853D9D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GB" sz="1100" b="1">
                <a:solidFill>
                  <a:srgbClr val="E95E4C"/>
                </a:solidFill>
                <a:latin typeface="Space Grotesk"/>
              </a:rPr>
              <a:t>AI AGENT BUILDER ACADEMY · AUGUST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5B344A-DE52-F316-AB83-9C78B0C8AF1D}"/>
              </a:ext>
            </a:extLst>
          </p:cNvPr>
          <p:cNvSpPr txBox="1"/>
          <p:nvPr/>
        </p:nvSpPr>
        <p:spPr>
          <a:xfrm>
            <a:off x="548640" y="548640"/>
            <a:ext cx="11091672" cy="86177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>
                <a:solidFill>
                  <a:srgbClr val="0E2841"/>
                </a:solidFill>
                <a:latin typeface="Aptos Display"/>
              </a:rPr>
              <a:t>Der „Agent Harness“ ist die Software um das KI-Modell, die es handlungsfähig macht </a:t>
            </a:r>
            <a:endParaRPr sz="2800" b="1" i="0">
              <a:solidFill>
                <a:srgbClr val="0E2841"/>
              </a:solidFill>
              <a:latin typeface="Aptos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CE0B8-E122-04D5-B303-6DEA98712CF9}"/>
              </a:ext>
            </a:extLst>
          </p:cNvPr>
          <p:cNvSpPr txBox="1"/>
          <p:nvPr/>
        </p:nvSpPr>
        <p:spPr>
          <a:xfrm>
            <a:off x="738130" y="2274838"/>
            <a:ext cx="43186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pace Grotesk" panose="020B0604020202020204" pitchFamily="34" charset="0"/>
              <a:buChar char="•"/>
            </a:pPr>
            <a:r>
              <a:rPr lang="en-GB"/>
              <a:t>Ein Sprachmodell allein kann nur eins: Text lesen und mehr Text produzieren.</a:t>
            </a:r>
          </a:p>
          <a:p>
            <a:pPr marL="285750" indent="-285750">
              <a:buFont typeface="Space Grotesk" panose="020B0604020202020204" pitchFamily="34" charset="0"/>
              <a:buChar char="•"/>
            </a:pPr>
            <a:r>
              <a:rPr lang="en-GB"/>
              <a:t>Es kann von allein keine Buttons klicken, nicht im Web suchen, keine Mail schicken, keinen Code ausführen.</a:t>
            </a:r>
          </a:p>
          <a:p>
            <a:pPr marL="285750" indent="-285750">
              <a:buFont typeface="Space Grotesk" panose="020B0604020202020204" pitchFamily="34" charset="0"/>
              <a:buChar char="•"/>
            </a:pPr>
            <a:r>
              <a:rPr lang="en-GB"/>
              <a:t>Ein Agent Harness ist die Software um das Modell, die ihm Hände und Füße gibt.</a:t>
            </a:r>
          </a:p>
          <a:p>
            <a:pPr marL="285750" indent="-285750">
              <a:buFont typeface="Space Grotesk" panose="020B0604020202020204" pitchFamily="34" charset="0"/>
              <a:buChar char="•"/>
            </a:pPr>
            <a:r>
              <a:rPr lang="en-GB"/>
              <a:t>Analogie: Das KI-Modell ist der Motor, der Harness das Auto drumherum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A53F9F-9D14-33D0-E4CF-BCEA96720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464" y="1965027"/>
            <a:ext cx="6324593" cy="3341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D30A4B-291E-0EC6-F12F-69F33D27965C}"/>
              </a:ext>
            </a:extLst>
          </p:cNvPr>
          <p:cNvSpPr txBox="1"/>
          <p:nvPr/>
        </p:nvSpPr>
        <p:spPr>
          <a:xfrm>
            <a:off x="264405" y="6354457"/>
            <a:ext cx="3437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Quelle: AI engineering simplified</a:t>
            </a:r>
            <a:r>
              <a:rPr lang="en-GB" sz="1600">
                <a:hlinkClick r:id="rId4"/>
              </a:rPr>
              <a:t/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02512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01424-FA20-5724-44CA-D35BF9958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EDDD3C-FEB3-EE74-37D2-E6C285370ABF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GB" sz="1100" b="1">
                <a:solidFill>
                  <a:srgbClr val="E95E4C"/>
                </a:solidFill>
                <a:latin typeface="Space Grotesk"/>
              </a:rPr>
              <a:t>AI AGENT BUILDER ACADEMY · AUGUST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E5187-05CD-95D6-5604-1A2A14DAB3D6}"/>
              </a:ext>
            </a:extLst>
          </p:cNvPr>
          <p:cNvSpPr txBox="1"/>
          <p:nvPr/>
        </p:nvSpPr>
        <p:spPr>
          <a:xfrm>
            <a:off x="548640" y="548640"/>
            <a:ext cx="11091672" cy="86177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>
                <a:solidFill>
                  <a:srgbClr val="0E2841"/>
                </a:solidFill>
                <a:latin typeface="Aptos Display"/>
              </a:rPr>
              <a:t>Der „Agent Harness“ ist die Software um das KI-Modell, die es handlungsfähig macht </a:t>
            </a:r>
            <a:endParaRPr sz="2800" b="1" i="0">
              <a:solidFill>
                <a:srgbClr val="0E2841"/>
              </a:solidFill>
              <a:latin typeface="Aptos Display"/>
            </a:endParaRPr>
          </a:p>
        </p:txBody>
      </p:sp>
      <p:pic>
        <p:nvPicPr>
          <p:cNvPr id="4" name="Picture 3" descr="Claude Code for Web Design. Claude Code is one of the hottest… | by Nick  Babich | UX Planet">
            <a:extLst>
              <a:ext uri="{FF2B5EF4-FFF2-40B4-BE49-F238E27FC236}">
                <a16:creationId xmlns:a16="http://schemas.microsoft.com/office/drawing/2014/main" id="{4EE2C34F-52A8-8F79-B9EA-7F016F81F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23" y="2476611"/>
            <a:ext cx="1822741" cy="944699"/>
          </a:xfrm>
          <a:prstGeom prst="rect">
            <a:avLst/>
          </a:prstGeom>
        </p:spPr>
      </p:pic>
      <p:pic>
        <p:nvPicPr>
          <p:cNvPr id="8" name="Picture 7" descr="OpenAI Codex: Revolutionizing AI-Powered Application Development">
            <a:extLst>
              <a:ext uri="{FF2B5EF4-FFF2-40B4-BE49-F238E27FC236}">
                <a16:creationId xmlns:a16="http://schemas.microsoft.com/office/drawing/2014/main" id="{D5E27AF4-B2E2-7B4E-BC5E-38B7E9865A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539" t="8346" r="11889" b="17827"/>
          <a:stretch>
            <a:fillRect/>
          </a:stretch>
        </p:blipFill>
        <p:spPr>
          <a:xfrm>
            <a:off x="2942131" y="2460721"/>
            <a:ext cx="1842349" cy="999169"/>
          </a:xfrm>
          <a:prstGeom prst="rect">
            <a:avLst/>
          </a:prstGeom>
        </p:spPr>
      </p:pic>
      <p:pic>
        <p:nvPicPr>
          <p:cNvPr id="9" name="Picture 8" descr="File:Google Antigravity Logo.svg - Wikimedia Commons">
            <a:extLst>
              <a:ext uri="{FF2B5EF4-FFF2-40B4-BE49-F238E27FC236}">
                <a16:creationId xmlns:a16="http://schemas.microsoft.com/office/drawing/2014/main" id="{0246F661-0B23-2CC9-8679-046B38219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758" y="2506132"/>
            <a:ext cx="3488047" cy="454173"/>
          </a:xfrm>
          <a:prstGeom prst="rect">
            <a:avLst/>
          </a:prstGeom>
        </p:spPr>
      </p:pic>
      <p:pic>
        <p:nvPicPr>
          <p:cNvPr id="10" name="Picture 9" descr="Lovable Press Enquiries">
            <a:extLst>
              <a:ext uri="{FF2B5EF4-FFF2-40B4-BE49-F238E27FC236}">
                <a16:creationId xmlns:a16="http://schemas.microsoft.com/office/drawing/2014/main" id="{17FB243D-E58A-1F63-5978-7ED3BB60F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45" y="3829920"/>
            <a:ext cx="2428409" cy="861774"/>
          </a:xfrm>
          <a:prstGeom prst="rect">
            <a:avLst/>
          </a:prstGeom>
        </p:spPr>
      </p:pic>
      <p:pic>
        <p:nvPicPr>
          <p:cNvPr id="11" name="Picture 10" descr="Replit - The Dave Stack">
            <a:extLst>
              <a:ext uri="{FF2B5EF4-FFF2-40B4-BE49-F238E27FC236}">
                <a16:creationId xmlns:a16="http://schemas.microsoft.com/office/drawing/2014/main" id="{06C7FD1C-EFB0-19A2-969B-2FBFC904B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1334" y="3883226"/>
            <a:ext cx="2131561" cy="999169"/>
          </a:xfrm>
          <a:prstGeom prst="rect">
            <a:avLst/>
          </a:prstGeom>
        </p:spPr>
      </p:pic>
      <p:pic>
        <p:nvPicPr>
          <p:cNvPr id="12" name="Picture 11" descr="File:Cursor logo.svg - Wikimedia Commons">
            <a:extLst>
              <a:ext uri="{FF2B5EF4-FFF2-40B4-BE49-F238E27FC236}">
                <a16:creationId xmlns:a16="http://schemas.microsoft.com/office/drawing/2014/main" id="{B4DBF4AE-CE2D-AAA1-79BE-40D90F8103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528" y="5447961"/>
            <a:ext cx="3000238" cy="730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C7F2AC-13E7-23DF-40A6-A6683DC8DA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7437" y="3512076"/>
            <a:ext cx="2898735" cy="1630538"/>
          </a:xfrm>
          <a:prstGeom prst="rect">
            <a:avLst/>
          </a:prstGeom>
        </p:spPr>
      </p:pic>
      <p:pic>
        <p:nvPicPr>
          <p:cNvPr id="14" name="Picture 13" descr="Hermes Agent Free SVG, PNG, and vect... · LobeHub">
            <a:extLst>
              <a:ext uri="{FF2B5EF4-FFF2-40B4-BE49-F238E27FC236}">
                <a16:creationId xmlns:a16="http://schemas.microsoft.com/office/drawing/2014/main" id="{30B074B0-F68C-8E9F-4BBD-281D2F833A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8537" y="1776860"/>
            <a:ext cx="1335943" cy="13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80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EEC3F-603B-A8C0-42A6-3C58F1DFA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CCEDF2-090F-BE9A-C270-773003BB0A08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GB" sz="1100" b="1">
                <a:solidFill>
                  <a:srgbClr val="E95E4C"/>
                </a:solidFill>
                <a:latin typeface="Space Grotesk"/>
              </a:rPr>
              <a:t>AI AGENT BUILDER ACADEMY · AUGUST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679AD-0769-D768-7F22-0C705CADD13E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>
                <a:solidFill>
                  <a:srgbClr val="0E2841"/>
                </a:solidFill>
                <a:latin typeface="Aptos Display"/>
              </a:rPr>
              <a:t>Eine „Markdown-Datei“ ist eine Textdatei mit .md-Endung und einfacher Formatierung</a:t>
            </a:r>
            <a:endParaRPr sz="2800" b="1" i="0">
              <a:solidFill>
                <a:srgbClr val="0E2841"/>
              </a:solidFill>
              <a:latin typeface="Aptos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2FFE3-1650-703E-B718-009EE20FD378}"/>
              </a:ext>
            </a:extLst>
          </p:cNvPr>
          <p:cNvSpPr txBox="1"/>
          <p:nvPr/>
        </p:nvSpPr>
        <p:spPr>
          <a:xfrm>
            <a:off x="139859" y="5282596"/>
            <a:ext cx="1190923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pace Grotesk" panose="020B0604020202020204" pitchFamily="34" charset="0"/>
              <a:buChar char="•"/>
            </a:pPr>
            <a:r>
              <a:rPr lang="en-GB" sz="1700"/>
              <a:t>Markdown ist eine einfache Art, Text mit normalen Tastaturzeichen zu formatieren, ohne ein Programm wie Word. </a:t>
            </a:r>
          </a:p>
          <a:p>
            <a:pPr marL="285750" indent="-285750">
              <a:buFont typeface="Space Grotesk" panose="020B0604020202020204" pitchFamily="34" charset="0"/>
              <a:buChar char="•"/>
            </a:pPr>
            <a:r>
              <a:rPr lang="en-GB" sz="1700"/>
              <a:t>Eine Markdown-Datei (Endung .md) ist einfach eine Textdatei mit diesen kleinen Symbolen. Sie ist beliebt, weil sie leichtgewichtig ist, sogar roh lesbar und fast überall funktioniert: Notiz-Apps, Doku, Websites und Tools wie Claude verstehen sie alle.</a:t>
            </a:r>
          </a:p>
        </p:txBody>
      </p:sp>
      <p:pic>
        <p:nvPicPr>
          <p:cNvPr id="4" name="Picture 3" descr="enter image description here">
            <a:extLst>
              <a:ext uri="{FF2B5EF4-FFF2-40B4-BE49-F238E27FC236}">
                <a16:creationId xmlns:a16="http://schemas.microsoft.com/office/drawing/2014/main" id="{B4197FD1-21E9-D426-6DEE-662E6D62F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797" y="1377425"/>
            <a:ext cx="7772400" cy="35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2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7C6A2-2CE4-2913-CFB4-D3253A12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0686B1-81D0-0271-1442-52983C1CD99F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5E4C"/>
                </a:solidFill>
                <a:latin typeface="Space Grotesk"/>
              </a:rPr>
              <a:t>AI AGENT BUILDER ACADEMY · AUGUST 2026</a:t>
            </a:r>
            <a:r>
              <a:rPr lang="en-GB" sz="1100" b="1" i="0">
                <a:solidFill>
                  <a:srgbClr val="E95E4C"/>
                </a:solidFill>
                <a:latin typeface="Space Grotesk"/>
              </a:rPr>
              <a:t/>
            </a:r>
            <a:endParaRPr sz="1100" b="1" i="0">
              <a:solidFill>
                <a:srgbClr val="E95E4C"/>
              </a:solidFill>
              <a:latin typeface="Space Grotes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27E1C-5B7E-86F8-4615-744CD52DBA24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 i="0">
                <a:solidFill>
                  <a:srgbClr val="0E2841"/>
                </a:solidFill>
                <a:latin typeface="Aptos Display"/>
              </a:rPr>
              <a:t>KI-Agenten</a:t>
            </a:r>
            <a:endParaRPr sz="2800" b="1" i="0">
              <a:solidFill>
                <a:srgbClr val="0E2841"/>
              </a:solidFill>
              <a:latin typeface="Aptos Display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CEADBB-1019-3C2F-B23D-E12F0C402A6D}"/>
              </a:ext>
            </a:extLst>
          </p:cNvPr>
          <p:cNvSpPr/>
          <p:nvPr/>
        </p:nvSpPr>
        <p:spPr>
          <a:xfrm>
            <a:off x="4828454" y="2726839"/>
            <a:ext cx="1362456" cy="548640"/>
          </a:xfrm>
          <a:prstGeom prst="rect">
            <a:avLst/>
          </a:prstGeom>
          <a:solidFill>
            <a:srgbClr val="0E284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ce Grotesk"/>
              <a:ea typeface="+mn-ea"/>
              <a:cs typeface="+mn-cs"/>
            </a:endParaRPr>
          </a:p>
        </p:txBody>
      </p:sp>
      <p:pic>
        <p:nvPicPr>
          <p:cNvPr id="30" name="Picture 29" descr="Claude Code Free SVG, PNG, and vecto... · LobeHub">
            <a:extLst>
              <a:ext uri="{FF2B5EF4-FFF2-40B4-BE49-F238E27FC236}">
                <a16:creationId xmlns:a16="http://schemas.microsoft.com/office/drawing/2014/main" id="{B2393792-DDF2-AA6C-0D9B-D37F50373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022" y="2703852"/>
            <a:ext cx="610955" cy="610955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5FF30FE-C5A8-3B7E-B092-6E6B5A36CB5D}"/>
              </a:ext>
            </a:extLst>
          </p:cNvPr>
          <p:cNvSpPr/>
          <p:nvPr/>
        </p:nvSpPr>
        <p:spPr>
          <a:xfrm>
            <a:off x="2131200" y="2362827"/>
            <a:ext cx="1260000" cy="1260000"/>
          </a:xfrm>
          <a:prstGeom prst="ellipse">
            <a:avLst/>
          </a:prstGeom>
          <a:solidFill>
            <a:srgbClr val="E95E4C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ce Grotesk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6B827C-7D52-095E-BEEC-C2DC0BBF7FBD}"/>
              </a:ext>
            </a:extLst>
          </p:cNvPr>
          <p:cNvSpPr txBox="1"/>
          <p:nvPr/>
        </p:nvSpPr>
        <p:spPr>
          <a:xfrm>
            <a:off x="2098997" y="2638884"/>
            <a:ext cx="126642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>
                <a:solidFill>
                  <a:prstClr val="white"/>
                </a:solidFill>
                <a:latin typeface="Space Grotesk"/>
              </a:rPr>
              <a:t>Gehirn:</a:t>
            </a:r>
          </a:p>
          <a:p>
            <a:pPr algn="ctr"/>
            <a:r>
              <a:rPr lang="en-GB" sz="1200">
                <a:solidFill>
                  <a:prstClr val="white"/>
                </a:solidFill>
                <a:latin typeface="Space Grotesk"/>
              </a:rPr>
              <a:t>LLM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B4465CC-C15A-C449-9C37-4926C28A2D51}"/>
              </a:ext>
            </a:extLst>
          </p:cNvPr>
          <p:cNvSpPr/>
          <p:nvPr/>
        </p:nvSpPr>
        <p:spPr>
          <a:xfrm>
            <a:off x="7464906" y="2415265"/>
            <a:ext cx="1260000" cy="1260000"/>
          </a:xfrm>
          <a:prstGeom prst="ellipse">
            <a:avLst/>
          </a:prstGeom>
          <a:solidFill>
            <a:srgbClr val="E95E4C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ce Grotesk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011C24-EA34-E7D1-8B82-5B6AB602ABD6}"/>
              </a:ext>
            </a:extLst>
          </p:cNvPr>
          <p:cNvSpPr txBox="1"/>
          <p:nvPr/>
        </p:nvSpPr>
        <p:spPr>
          <a:xfrm>
            <a:off x="7458486" y="2691322"/>
            <a:ext cx="126642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>
                <a:solidFill>
                  <a:prstClr val="white"/>
                </a:solidFill>
                <a:latin typeface="Space Grotesk"/>
              </a:rPr>
              <a:t>Aktion:</a:t>
            </a:r>
          </a:p>
          <a:p>
            <a:pPr algn="ctr"/>
            <a:r>
              <a:rPr lang="en-GB" sz="1200">
                <a:solidFill>
                  <a:prstClr val="white"/>
                </a:solidFill>
                <a:latin typeface="Space Grotesk"/>
              </a:rPr>
              <a:t>Tools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01919E5-0C82-5FEC-78F5-CA8B4ED21B07}"/>
              </a:ext>
            </a:extLst>
          </p:cNvPr>
          <p:cNvSpPr/>
          <p:nvPr/>
        </p:nvSpPr>
        <p:spPr>
          <a:xfrm>
            <a:off x="4908499" y="4173103"/>
            <a:ext cx="1260000" cy="1260000"/>
          </a:xfrm>
          <a:prstGeom prst="ellipse">
            <a:avLst/>
          </a:prstGeom>
          <a:solidFill>
            <a:srgbClr val="E95E4C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ce Grotesk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9BF36-BB0E-5161-EBA0-86004EEE67D6}"/>
              </a:ext>
            </a:extLst>
          </p:cNvPr>
          <p:cNvSpPr txBox="1"/>
          <p:nvPr/>
        </p:nvSpPr>
        <p:spPr>
          <a:xfrm>
            <a:off x="4867054" y="4429496"/>
            <a:ext cx="126642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>
                <a:solidFill>
                  <a:prstClr val="white"/>
                </a:solidFill>
                <a:latin typeface="Space Grotesk"/>
              </a:rPr>
              <a:t>Kontext &amp; Memory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E69195E-714B-7107-EE7F-D5E283048C25}"/>
              </a:ext>
            </a:extLst>
          </p:cNvPr>
          <p:cNvCxnSpPr>
            <a:cxnSpLocks/>
          </p:cNvCxnSpPr>
          <p:nvPr/>
        </p:nvCxnSpPr>
        <p:spPr>
          <a:xfrm>
            <a:off x="6159558" y="3045265"/>
            <a:ext cx="1350494" cy="0"/>
          </a:xfrm>
          <a:prstGeom prst="straightConnector1">
            <a:avLst/>
          </a:prstGeom>
          <a:noFill/>
          <a:ln w="25400" cap="flat" cmpd="sng" algn="ctr">
            <a:solidFill>
              <a:srgbClr val="1F497D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0D33D80-EBF2-DF0A-87C9-FF128D7BE59F}"/>
              </a:ext>
            </a:extLst>
          </p:cNvPr>
          <p:cNvCxnSpPr>
            <a:cxnSpLocks/>
          </p:cNvCxnSpPr>
          <p:nvPr/>
        </p:nvCxnSpPr>
        <p:spPr>
          <a:xfrm flipH="1">
            <a:off x="3391200" y="2991599"/>
            <a:ext cx="1426622" cy="0"/>
          </a:xfrm>
          <a:prstGeom prst="straightConnector1">
            <a:avLst/>
          </a:prstGeom>
          <a:noFill/>
          <a:ln w="25400" cap="flat" cmpd="sng" algn="ctr">
            <a:solidFill>
              <a:srgbClr val="1F497D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CC5FD5A-76DD-42B8-AD52-C6AB5848F13A}"/>
              </a:ext>
            </a:extLst>
          </p:cNvPr>
          <p:cNvCxnSpPr>
            <a:cxnSpLocks/>
            <a:stCxn id="30" idx="2"/>
            <a:endCxn id="35" idx="0"/>
          </p:cNvCxnSpPr>
          <p:nvPr/>
        </p:nvCxnSpPr>
        <p:spPr>
          <a:xfrm flipH="1">
            <a:off x="5538499" y="3314807"/>
            <a:ext cx="1" cy="858296"/>
          </a:xfrm>
          <a:prstGeom prst="straightConnector1">
            <a:avLst/>
          </a:prstGeom>
          <a:noFill/>
          <a:ln w="25400" cap="flat" cmpd="sng" algn="ctr">
            <a:solidFill>
              <a:srgbClr val="1F497D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39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67C65-4ACE-0061-2D99-E6D73477D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1DDC3-E284-FE93-ABAF-A16FD5DE62FF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5E4C"/>
                </a:solidFill>
                <a:latin typeface="Space Grotesk"/>
              </a:rPr>
              <a:t>AI AGENT BUILDER ACADEMY · AUGUST 2026</a:t>
            </a:r>
            <a:r>
              <a:rPr lang="en-GB" sz="1100" b="1" i="0">
                <a:solidFill>
                  <a:srgbClr val="E95E4C"/>
                </a:solidFill>
                <a:latin typeface="Space Grotesk"/>
              </a:rPr>
              <a:t/>
            </a:r>
            <a:endParaRPr sz="1100" b="1" i="0">
              <a:solidFill>
                <a:srgbClr val="E95E4C"/>
              </a:solidFill>
              <a:latin typeface="Space Grotes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CC7ED-FDCD-5598-7506-780155E7539F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 i="0">
                <a:solidFill>
                  <a:srgbClr val="0E2841"/>
                </a:solidFill>
                <a:latin typeface="Aptos Display"/>
              </a:rPr>
              <a:t>KI-Agenten</a:t>
            </a:r>
            <a:endParaRPr sz="2800" b="1" i="0">
              <a:solidFill>
                <a:srgbClr val="0E2841"/>
              </a:solidFill>
              <a:latin typeface="Aptos Display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DC6E04-14C6-6248-F352-389B731F5C24}"/>
              </a:ext>
            </a:extLst>
          </p:cNvPr>
          <p:cNvSpPr/>
          <p:nvPr/>
        </p:nvSpPr>
        <p:spPr>
          <a:xfrm>
            <a:off x="4828454" y="2726839"/>
            <a:ext cx="1362456" cy="548640"/>
          </a:xfrm>
          <a:prstGeom prst="rect">
            <a:avLst/>
          </a:prstGeom>
          <a:solidFill>
            <a:srgbClr val="0E284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ce Grotesk"/>
              <a:ea typeface="+mn-ea"/>
              <a:cs typeface="+mn-cs"/>
            </a:endParaRPr>
          </a:p>
        </p:txBody>
      </p:sp>
      <p:pic>
        <p:nvPicPr>
          <p:cNvPr id="30" name="Picture 29" descr="Claude Code Free SVG, PNG, and vecto... · LobeHub">
            <a:extLst>
              <a:ext uri="{FF2B5EF4-FFF2-40B4-BE49-F238E27FC236}">
                <a16:creationId xmlns:a16="http://schemas.microsoft.com/office/drawing/2014/main" id="{790A9213-51E5-55AC-9E17-36B4817FB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022" y="2703852"/>
            <a:ext cx="610955" cy="610955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81B88201-5D8E-F236-4524-DAAB780C5005}"/>
              </a:ext>
            </a:extLst>
          </p:cNvPr>
          <p:cNvSpPr/>
          <p:nvPr/>
        </p:nvSpPr>
        <p:spPr>
          <a:xfrm>
            <a:off x="2131200" y="2362827"/>
            <a:ext cx="1260000" cy="1260000"/>
          </a:xfrm>
          <a:prstGeom prst="ellipse">
            <a:avLst/>
          </a:prstGeom>
          <a:solidFill>
            <a:srgbClr val="E95E4C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ce Grotesk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91948B-492E-93A9-670D-1EA5AAD4BDF2}"/>
              </a:ext>
            </a:extLst>
          </p:cNvPr>
          <p:cNvSpPr txBox="1"/>
          <p:nvPr/>
        </p:nvSpPr>
        <p:spPr>
          <a:xfrm>
            <a:off x="2098997" y="2638884"/>
            <a:ext cx="126642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>
                <a:solidFill>
                  <a:prstClr val="white"/>
                </a:solidFill>
                <a:latin typeface="Space Grotesk"/>
              </a:rPr>
              <a:t>Gehirn:</a:t>
            </a:r>
          </a:p>
          <a:p>
            <a:pPr algn="ctr"/>
            <a:r>
              <a:rPr lang="en-GB" sz="1200">
                <a:solidFill>
                  <a:prstClr val="white"/>
                </a:solidFill>
                <a:latin typeface="Space Grotesk"/>
              </a:rPr>
              <a:t>LLM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22B24D1-079D-64D5-47DD-F7F7F34CAADB}"/>
              </a:ext>
            </a:extLst>
          </p:cNvPr>
          <p:cNvSpPr/>
          <p:nvPr/>
        </p:nvSpPr>
        <p:spPr>
          <a:xfrm>
            <a:off x="7464906" y="2415265"/>
            <a:ext cx="1260000" cy="1260000"/>
          </a:xfrm>
          <a:prstGeom prst="ellipse">
            <a:avLst/>
          </a:prstGeom>
          <a:solidFill>
            <a:srgbClr val="E95E4C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ce Grotesk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4B5667-5342-667D-AF0E-7D8D40143755}"/>
              </a:ext>
            </a:extLst>
          </p:cNvPr>
          <p:cNvSpPr txBox="1"/>
          <p:nvPr/>
        </p:nvSpPr>
        <p:spPr>
          <a:xfrm>
            <a:off x="7458486" y="2691322"/>
            <a:ext cx="126642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>
                <a:solidFill>
                  <a:prstClr val="white"/>
                </a:solidFill>
                <a:latin typeface="Space Grotesk"/>
              </a:rPr>
              <a:t>Aktion:</a:t>
            </a:r>
          </a:p>
          <a:p>
            <a:pPr algn="ctr"/>
            <a:r>
              <a:rPr lang="en-GB" sz="1200">
                <a:solidFill>
                  <a:prstClr val="white"/>
                </a:solidFill>
                <a:latin typeface="Space Grotesk"/>
              </a:rPr>
              <a:t>Tools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97D5E04-9FF7-ACEA-D249-F65AD8748B9C}"/>
              </a:ext>
            </a:extLst>
          </p:cNvPr>
          <p:cNvSpPr/>
          <p:nvPr/>
        </p:nvSpPr>
        <p:spPr>
          <a:xfrm>
            <a:off x="4908499" y="4173103"/>
            <a:ext cx="1260000" cy="1260000"/>
          </a:xfrm>
          <a:prstGeom prst="ellipse">
            <a:avLst/>
          </a:prstGeom>
          <a:solidFill>
            <a:srgbClr val="E95E4C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ce Grotesk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17637A-4684-AF2A-A564-3F90B68FE6B3}"/>
              </a:ext>
            </a:extLst>
          </p:cNvPr>
          <p:cNvSpPr txBox="1"/>
          <p:nvPr/>
        </p:nvSpPr>
        <p:spPr>
          <a:xfrm>
            <a:off x="4867054" y="4429496"/>
            <a:ext cx="126642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>
                <a:solidFill>
                  <a:prstClr val="white"/>
                </a:solidFill>
                <a:latin typeface="Space Grotesk"/>
              </a:rPr>
              <a:t>Kontext &amp; Memory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48EE136-9A53-4D70-7360-AB96737FA738}"/>
              </a:ext>
            </a:extLst>
          </p:cNvPr>
          <p:cNvCxnSpPr>
            <a:cxnSpLocks/>
          </p:cNvCxnSpPr>
          <p:nvPr/>
        </p:nvCxnSpPr>
        <p:spPr>
          <a:xfrm>
            <a:off x="6159558" y="3045265"/>
            <a:ext cx="1350494" cy="0"/>
          </a:xfrm>
          <a:prstGeom prst="straightConnector1">
            <a:avLst/>
          </a:prstGeom>
          <a:noFill/>
          <a:ln w="25400" cap="flat" cmpd="sng" algn="ctr">
            <a:solidFill>
              <a:srgbClr val="1F497D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ACF602-8E26-80C2-3E15-946AC8847917}"/>
              </a:ext>
            </a:extLst>
          </p:cNvPr>
          <p:cNvCxnSpPr>
            <a:cxnSpLocks/>
          </p:cNvCxnSpPr>
          <p:nvPr/>
        </p:nvCxnSpPr>
        <p:spPr>
          <a:xfrm flipH="1">
            <a:off x="3391200" y="2991599"/>
            <a:ext cx="1426622" cy="0"/>
          </a:xfrm>
          <a:prstGeom prst="straightConnector1">
            <a:avLst/>
          </a:prstGeom>
          <a:noFill/>
          <a:ln w="25400" cap="flat" cmpd="sng" algn="ctr">
            <a:solidFill>
              <a:srgbClr val="1F497D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1C0991A-6EA8-B7F3-1E02-DAB6DE7130C6}"/>
              </a:ext>
            </a:extLst>
          </p:cNvPr>
          <p:cNvCxnSpPr>
            <a:cxnSpLocks/>
            <a:stCxn id="30" idx="2"/>
            <a:endCxn id="35" idx="0"/>
          </p:cNvCxnSpPr>
          <p:nvPr/>
        </p:nvCxnSpPr>
        <p:spPr>
          <a:xfrm flipH="1">
            <a:off x="5538499" y="3314807"/>
            <a:ext cx="1" cy="858296"/>
          </a:xfrm>
          <a:prstGeom prst="straightConnector1">
            <a:avLst/>
          </a:prstGeom>
          <a:noFill/>
          <a:ln w="25400" cap="flat" cmpd="sng" algn="ctr">
            <a:solidFill>
              <a:srgbClr val="1F497D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6CE4B6D-48DE-428D-1AC1-C0F0D2001B4B}"/>
              </a:ext>
            </a:extLst>
          </p:cNvPr>
          <p:cNvSpPr/>
          <p:nvPr/>
        </p:nvSpPr>
        <p:spPr>
          <a:xfrm>
            <a:off x="3913511" y="2133543"/>
            <a:ext cx="3249976" cy="1669565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DFA87-3009-38BE-DB99-785958D9E205}"/>
              </a:ext>
            </a:extLst>
          </p:cNvPr>
          <p:cNvSpPr txBox="1"/>
          <p:nvPr/>
        </p:nvSpPr>
        <p:spPr>
          <a:xfrm>
            <a:off x="3514381" y="1333470"/>
            <a:ext cx="415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Der „Harness“ ist das Gerüst, das einem Modell Tools, Memory und eine Handlungsschleife gibt</a:t>
            </a:r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414496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32C09-B067-6C2A-5277-7F70F6FA7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C74A4D-788C-9A17-88FB-C3F8D084E53A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5E4C"/>
                </a:solidFill>
                <a:latin typeface="Space Grotesk"/>
              </a:rPr>
              <a:t>AI AGENT BUILDER ACADEMY · AUGUST 2026</a:t>
            </a:r>
            <a:r>
              <a:rPr lang="en-GB" sz="1100" b="1" i="0">
                <a:solidFill>
                  <a:srgbClr val="E95E4C"/>
                </a:solidFill>
                <a:latin typeface="Space Grotesk"/>
              </a:rPr>
              <a:t/>
            </a:r>
            <a:endParaRPr sz="1100" b="1" i="0">
              <a:solidFill>
                <a:srgbClr val="E95E4C"/>
              </a:solidFill>
              <a:latin typeface="Space Grotes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D105E0-357E-F659-0338-E0C01136FE07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800" b="1" i="0">
                <a:solidFill>
                  <a:srgbClr val="0E2841"/>
                </a:solidFill>
                <a:latin typeface="Aptos Display"/>
              </a:rPr>
              <a:t>Die Reise in vier Wochen</a:t>
            </a:r>
            <a:r>
              <a:rPr lang="en-GB" sz="2800" b="1" i="0">
                <a:solidFill>
                  <a:srgbClr val="0E2841"/>
                </a:solidFill>
                <a:latin typeface="Aptos Display"/>
              </a:rPr>
              <a:t/>
            </a:r>
            <a:r>
              <a:rPr sz="2800" b="1" i="0">
                <a:solidFill>
                  <a:srgbClr val="0E2841"/>
                </a:solidFill>
                <a:latin typeface="Aptos Display"/>
              </a:rPr>
              <a:t/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F4ADB36-388E-EE13-CEE6-842E7FD599F8}"/>
              </a:ext>
            </a:extLst>
          </p:cNvPr>
          <p:cNvSpPr/>
          <p:nvPr/>
        </p:nvSpPr>
        <p:spPr>
          <a:xfrm>
            <a:off x="548640" y="2011680"/>
            <a:ext cx="2542032" cy="22860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95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46304" bIns="109728" rtlCol="0" anchor="t"/>
          <a:lstStyle/>
          <a:p>
            <a:pPr algn="l">
              <a:spcAft>
                <a:spcPts val="400"/>
              </a:spcAft>
            </a:pPr>
            <a:r>
              <a:rPr sz="1400" b="1">
                <a:solidFill>
                  <a:srgbClr val="E95E4C"/>
                </a:solidFill>
                <a:latin typeface="Space Grotesk"/>
              </a:rPr>
              <a:t>WOCHE 1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sz="1900" b="1" i="0">
                <a:solidFill>
                  <a:srgbClr val="0E2841"/>
                </a:solidFill>
                <a:latin typeface="Aptos Display"/>
              </a:rPr>
              <a:t>Der Baumeister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300" b="0" i="0">
                <a:solidFill>
                  <a:srgbClr val="2B3542"/>
                </a:solidFill>
                <a:latin typeface="Space Grotesk"/>
              </a:rPr>
              <a:t>KI-Coding-Agenten (Claude Code oder Codex)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00" b="0" i="0">
                <a:solidFill>
                  <a:srgbClr val="2B3542"/>
                </a:solidFill>
                <a:latin typeface="Space Grotesk"/>
              </a:rPr>
              <a:t>Website oder App designt, gecodet und deployed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8E6A9-EDC6-8232-760B-6C3C7A6B82D0}"/>
              </a:ext>
            </a:extLst>
          </p:cNvPr>
          <p:cNvSpPr txBox="1"/>
          <p:nvPr/>
        </p:nvSpPr>
        <p:spPr>
          <a:xfrm>
            <a:off x="3099816" y="2926080"/>
            <a:ext cx="307848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E95E4C"/>
                </a:solidFill>
                <a:latin typeface="Space Grotesk"/>
              </a:rPr>
              <a:t>→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3B64075-12F7-5499-AE76-10A80F5DE59F}"/>
              </a:ext>
            </a:extLst>
          </p:cNvPr>
          <p:cNvSpPr/>
          <p:nvPr/>
        </p:nvSpPr>
        <p:spPr>
          <a:xfrm>
            <a:off x="3398520" y="2011680"/>
            <a:ext cx="2542032" cy="22860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46304" bIns="109728" rtlCol="0" anchor="t"/>
          <a:lstStyle/>
          <a:p>
            <a:pPr algn="l">
              <a:spcAft>
                <a:spcPts val="400"/>
              </a:spcAft>
            </a:pPr>
            <a:r>
              <a:rPr sz="1400" b="1">
                <a:solidFill>
                  <a:srgbClr val="E95E4C"/>
                </a:solidFill>
                <a:latin typeface="Space Grotesk"/>
              </a:rPr>
              <a:t>WOCHE 2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sz="1900" b="1" i="0">
                <a:solidFill>
                  <a:srgbClr val="0E2841"/>
                </a:solidFill>
                <a:latin typeface="Aptos Display"/>
              </a:rPr>
              <a:t>Der Automatisierer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00" b="0" i="0">
                <a:solidFill>
                  <a:srgbClr val="2B3542"/>
                </a:solidFill>
                <a:latin typeface="Space Grotesk"/>
              </a:rPr>
              <a:t>Erste Agenten: Cowork, Scheduled Tasks, Subagenten, Skills</a:t>
            </a:r>
            <a:r>
              <a:rPr lang="en-GB" sz="1300" b="0" i="0">
                <a:solidFill>
                  <a:srgbClr val="2B3542"/>
                </a:solidFill>
                <a:latin typeface="Space Grotesk"/>
              </a:rPr>
              <a:t/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300">
                <a:solidFill>
                  <a:srgbClr val="2B3542"/>
                </a:solidFill>
                <a:latin typeface="Space Grotesk"/>
              </a:rPr>
              <a:t>Privacy, Security, Verlässlichkeit</a:t>
            </a:r>
            <a:endParaRPr sz="1300" b="0" i="0">
              <a:solidFill>
                <a:srgbClr val="2B3542"/>
              </a:solidFill>
              <a:latin typeface="Space Grotes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090A4-5BDB-91D1-05FF-906BDF017CF3}"/>
              </a:ext>
            </a:extLst>
          </p:cNvPr>
          <p:cNvSpPr txBox="1"/>
          <p:nvPr/>
        </p:nvSpPr>
        <p:spPr>
          <a:xfrm>
            <a:off x="5949696" y="2926080"/>
            <a:ext cx="307848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E95E4C"/>
                </a:solidFill>
                <a:latin typeface="Space Grotesk"/>
              </a:rPr>
              <a:t>→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E13249-0BB1-EE9E-E1CA-B974AB5A114A}"/>
              </a:ext>
            </a:extLst>
          </p:cNvPr>
          <p:cNvSpPr/>
          <p:nvPr/>
        </p:nvSpPr>
        <p:spPr>
          <a:xfrm>
            <a:off x="6248400" y="2011680"/>
            <a:ext cx="2542032" cy="22860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46304" bIns="109728" rtlCol="0" anchor="t"/>
          <a:lstStyle/>
          <a:p>
            <a:pPr algn="l">
              <a:spcAft>
                <a:spcPts val="400"/>
              </a:spcAft>
            </a:pPr>
            <a:r>
              <a:rPr sz="1400" b="1">
                <a:solidFill>
                  <a:srgbClr val="E95E4C"/>
                </a:solidFill>
                <a:latin typeface="Space Grotesk"/>
              </a:rPr>
              <a:t>WOCHE 3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sz="1900" b="1" i="0">
                <a:solidFill>
                  <a:srgbClr val="0E2841"/>
                </a:solidFill>
                <a:latin typeface="Aptos Display"/>
              </a:rPr>
              <a:t>Die Kommando­zentrale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300" b="0" i="0">
                <a:solidFill>
                  <a:srgbClr val="2B3542"/>
                </a:solidFill>
                <a:latin typeface="Space Grotesk"/>
              </a:rPr>
              <a:t>Connectors (APIs und MCP), mehrstufige Automatisierungen, fortgeschrittene Agenten. Claude wird deine Kommandozentrale.</a:t>
            </a:r>
            <a:r>
              <a:rPr sz="1300" b="0" i="0">
                <a:solidFill>
                  <a:srgbClr val="2B3542"/>
                </a:solidFill>
                <a:latin typeface="Space Grotesk"/>
              </a:rPr>
              <a:t/>
            </a:r>
            <a:r>
              <a:rPr lang="en-GB" sz="1300" b="0" i="0">
                <a:solidFill>
                  <a:srgbClr val="2B3542"/>
                </a:solidFill>
                <a:latin typeface="Space Grotesk"/>
              </a:rPr>
              <a:t/>
            </a:r>
            <a:endParaRPr sz="1300" b="0" i="0">
              <a:solidFill>
                <a:srgbClr val="2B3542"/>
              </a:solidFill>
              <a:latin typeface="Space Grotesk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39430-4A2D-5FAD-9C02-3C3243CD6FA7}"/>
              </a:ext>
            </a:extLst>
          </p:cNvPr>
          <p:cNvSpPr txBox="1"/>
          <p:nvPr/>
        </p:nvSpPr>
        <p:spPr>
          <a:xfrm>
            <a:off x="8799576" y="2926080"/>
            <a:ext cx="307848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E95E4C"/>
                </a:solidFill>
                <a:latin typeface="Space Grotesk"/>
              </a:rPr>
              <a:t>→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8C1BF51-2EE8-BAE5-F0F8-19EA8AD7E568}"/>
              </a:ext>
            </a:extLst>
          </p:cNvPr>
          <p:cNvSpPr/>
          <p:nvPr/>
        </p:nvSpPr>
        <p:spPr>
          <a:xfrm>
            <a:off x="9116568" y="2011680"/>
            <a:ext cx="2542032" cy="22860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46304" bIns="109728" rtlCol="0" anchor="t"/>
          <a:lstStyle/>
          <a:p>
            <a:pPr algn="l">
              <a:spcAft>
                <a:spcPts val="400"/>
              </a:spcAft>
            </a:pPr>
            <a:r>
              <a:rPr sz="1400" b="1">
                <a:solidFill>
                  <a:srgbClr val="E95E4C"/>
                </a:solidFill>
                <a:latin typeface="Space Grotesk"/>
              </a:rPr>
              <a:t>WOCHE 4</a:t>
            </a:r>
            <a:r>
              <a:rPr lang="en-GB" sz="1400" b="1">
                <a:solidFill>
                  <a:srgbClr val="E95E4C"/>
                </a:solidFill>
                <a:latin typeface="Space Grotesk"/>
              </a:rPr>
              <a:t/>
            </a:r>
            <a:endParaRPr sz="1400" b="1">
              <a:solidFill>
                <a:srgbClr val="E95E4C"/>
              </a:solidFill>
              <a:latin typeface="Space Grotesk"/>
            </a:endParaRP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GB" sz="1900" b="1" i="0">
                <a:solidFill>
                  <a:srgbClr val="0E2841"/>
                </a:solidFill>
                <a:latin typeface="Aptos Display"/>
              </a:rPr>
              <a:t>Autonome Agenten</a:t>
            </a:r>
            <a:endParaRPr sz="1900" b="1" i="0">
              <a:solidFill>
                <a:srgbClr val="0E2841"/>
              </a:solidFill>
              <a:latin typeface="Aptos Display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300" b="0" i="0">
                <a:solidFill>
                  <a:srgbClr val="2B3542"/>
                </a:solidFill>
                <a:latin typeface="Space Grotesk"/>
              </a:rPr>
              <a:t>Open-Source-KI-Harnesses wie OpenClaw und Hermes. </a:t>
            </a:r>
            <a:endParaRPr sz="1300" b="0" i="0">
              <a:solidFill>
                <a:srgbClr val="2B3542"/>
              </a:solidFill>
              <a:latin typeface="Space Grotesk"/>
            </a:endParaRPr>
          </a:p>
        </p:txBody>
      </p:sp>
    </p:spTree>
    <p:extLst>
      <p:ext uri="{BB962C8B-B14F-4D97-AF65-F5344CB8AC3E}">
        <p14:creationId xmlns:p14="http://schemas.microsoft.com/office/powerpoint/2010/main" val="10652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E8552-CCC1-B20B-A2C7-2463FCE0F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E4EE6D-9E05-A23D-53EE-8B1047687503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5E4C"/>
                </a:solidFill>
                <a:latin typeface="Space Grotesk"/>
              </a:rPr>
              <a:t>AI AGENT BUILDER ACADEMY · AUGUST 2026</a:t>
            </a:r>
            <a:r>
              <a:rPr lang="en-GB" sz="1100" b="1" i="0">
                <a:solidFill>
                  <a:srgbClr val="E95E4C"/>
                </a:solidFill>
                <a:latin typeface="Space Grotesk"/>
              </a:rPr>
              <a:t/>
            </a:r>
            <a:endParaRPr sz="1100" b="1" i="0">
              <a:solidFill>
                <a:srgbClr val="E95E4C"/>
              </a:solidFill>
              <a:latin typeface="Space Grotes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0892BF-C04C-5359-2BDA-A47979BF17C4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 i="0">
                <a:solidFill>
                  <a:srgbClr val="0E2841"/>
                </a:solidFill>
                <a:latin typeface="Aptos Display"/>
              </a:rPr>
              <a:t>Zeitleiste</a:t>
            </a:r>
            <a:endParaRPr sz="2800" b="1" i="0">
              <a:solidFill>
                <a:srgbClr val="0E2841"/>
              </a:solidFill>
              <a:latin typeface="Aptos Display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4F21E2-BC63-A540-655E-0962E3698750}"/>
              </a:ext>
            </a:extLst>
          </p:cNvPr>
          <p:cNvCxnSpPr/>
          <p:nvPr/>
        </p:nvCxnSpPr>
        <p:spPr>
          <a:xfrm>
            <a:off x="630936" y="3742710"/>
            <a:ext cx="10689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12E5627-6A55-33EC-1B1A-E6527621BC97}"/>
              </a:ext>
            </a:extLst>
          </p:cNvPr>
          <p:cNvSpPr txBox="1"/>
          <p:nvPr/>
        </p:nvSpPr>
        <p:spPr>
          <a:xfrm>
            <a:off x="630936" y="4042323"/>
            <a:ext cx="138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CHATGPT ERSCHEINT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D906519-82C6-1ABB-D983-2E83ACF3F444}"/>
              </a:ext>
            </a:extLst>
          </p:cNvPr>
          <p:cNvSpPr/>
          <p:nvPr/>
        </p:nvSpPr>
        <p:spPr>
          <a:xfrm>
            <a:off x="1253880" y="3670710"/>
            <a:ext cx="144000" cy="144000"/>
          </a:xfrm>
          <a:prstGeom prst="ellipse">
            <a:avLst/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4F3EEF7-4E65-A294-D155-0897BB7E1B9E}"/>
              </a:ext>
            </a:extLst>
          </p:cNvPr>
          <p:cNvSpPr txBox="1"/>
          <p:nvPr/>
        </p:nvSpPr>
        <p:spPr>
          <a:xfrm>
            <a:off x="630936" y="3003279"/>
            <a:ext cx="138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Nov 2022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2881A2-02AB-ACC8-E57D-DDE9DCF332C9}"/>
              </a:ext>
            </a:extLst>
          </p:cNvPr>
          <p:cNvSpPr txBox="1"/>
          <p:nvPr/>
        </p:nvSpPr>
        <p:spPr>
          <a:xfrm>
            <a:off x="4593716" y="4042323"/>
            <a:ext cx="177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CLAUDE CODE ERSCHEINT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78B133-871D-F070-ECA3-E1BC872ACE7F}"/>
              </a:ext>
            </a:extLst>
          </p:cNvPr>
          <p:cNvSpPr txBox="1"/>
          <p:nvPr/>
        </p:nvSpPr>
        <p:spPr>
          <a:xfrm>
            <a:off x="6922299" y="4042323"/>
            <a:ext cx="138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OPUS 4.5</a:t>
            </a:r>
          </a:p>
          <a:p>
            <a:pPr algn="ctr"/>
            <a:r>
              <a:rPr lang="en-GB"/>
              <a:t>ERSCHEINT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FD45DD-7F3A-1C87-F5FE-A12E68144C9E}"/>
              </a:ext>
            </a:extLst>
          </p:cNvPr>
          <p:cNvSpPr txBox="1"/>
          <p:nvPr/>
        </p:nvSpPr>
        <p:spPr>
          <a:xfrm>
            <a:off x="4797932" y="3003279"/>
            <a:ext cx="138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Feb 2025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4ABF30F-D3DB-5E7C-CD9F-D7665627485A}"/>
              </a:ext>
            </a:extLst>
          </p:cNvPr>
          <p:cNvSpPr txBox="1"/>
          <p:nvPr/>
        </p:nvSpPr>
        <p:spPr>
          <a:xfrm>
            <a:off x="6830859" y="3003279"/>
            <a:ext cx="138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Nov 2025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22A09CA-777E-775C-4416-139C6CF3BD72}"/>
              </a:ext>
            </a:extLst>
          </p:cNvPr>
          <p:cNvSpPr/>
          <p:nvPr/>
        </p:nvSpPr>
        <p:spPr>
          <a:xfrm>
            <a:off x="5410208" y="3683740"/>
            <a:ext cx="144000" cy="144000"/>
          </a:xfrm>
          <a:prstGeom prst="ellipse">
            <a:avLst/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9857961-6D3A-2CCB-8543-C9053C7DA9B1}"/>
              </a:ext>
            </a:extLst>
          </p:cNvPr>
          <p:cNvSpPr/>
          <p:nvPr/>
        </p:nvSpPr>
        <p:spPr>
          <a:xfrm>
            <a:off x="7508295" y="3670710"/>
            <a:ext cx="144000" cy="144000"/>
          </a:xfrm>
          <a:prstGeom prst="ellipse">
            <a:avLst/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0DD9D18-DA7A-F82C-AEC2-A451C0CC2FE6}"/>
              </a:ext>
            </a:extLst>
          </p:cNvPr>
          <p:cNvSpPr txBox="1"/>
          <p:nvPr/>
        </p:nvSpPr>
        <p:spPr>
          <a:xfrm>
            <a:off x="4793492" y="5270795"/>
            <a:ext cx="23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&gt;&gt; DIE AGENTEN-ÄRA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9DD5FA-EE0F-81AA-F742-C93EB3856B62}"/>
              </a:ext>
            </a:extLst>
          </p:cNvPr>
          <p:cNvSpPr txBox="1"/>
          <p:nvPr/>
        </p:nvSpPr>
        <p:spPr>
          <a:xfrm>
            <a:off x="630936" y="5270795"/>
            <a:ext cx="276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&gt;&gt; DIE CHATBOT-ÄRA</a:t>
            </a:r>
          </a:p>
        </p:txBody>
      </p:sp>
      <p:pic>
        <p:nvPicPr>
          <p:cNvPr id="62" name="Picture 61" descr="ChatGPT Logo and symbol, meaning, history, PNG, brand">
            <a:extLst>
              <a:ext uri="{FF2B5EF4-FFF2-40B4-BE49-F238E27FC236}">
                <a16:creationId xmlns:a16="http://schemas.microsoft.com/office/drawing/2014/main" id="{ED5600A1-DC66-1E55-BB54-C3F29E0D6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94" y="2167888"/>
            <a:ext cx="1479563" cy="832255"/>
          </a:xfrm>
          <a:prstGeom prst="rect">
            <a:avLst/>
          </a:prstGeom>
        </p:spPr>
      </p:pic>
      <p:pic>
        <p:nvPicPr>
          <p:cNvPr id="63" name="Picture 62" descr="Claude Code Free SVG, PNG, and vecto... · LobeHub">
            <a:extLst>
              <a:ext uri="{FF2B5EF4-FFF2-40B4-BE49-F238E27FC236}">
                <a16:creationId xmlns:a16="http://schemas.microsoft.com/office/drawing/2014/main" id="{DC992F55-F52A-55B5-8FC1-751F2D8DD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585" y="2091679"/>
            <a:ext cx="902470" cy="90247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8CD51FD-FF99-189C-7DC6-D5B46BB4787A}"/>
              </a:ext>
            </a:extLst>
          </p:cNvPr>
          <p:cNvSpPr txBox="1"/>
          <p:nvPr/>
        </p:nvSpPr>
        <p:spPr>
          <a:xfrm>
            <a:off x="9006321" y="4033193"/>
            <a:ext cx="1389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FABLE 5</a:t>
            </a:r>
          </a:p>
          <a:p>
            <a:pPr algn="ctr"/>
            <a:r>
              <a:rPr lang="en-GB"/>
              <a:t>ERSCHIENEN &amp; VERBANNT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ACD6842-8D86-4562-915F-07E9E2326999}"/>
              </a:ext>
            </a:extLst>
          </p:cNvPr>
          <p:cNvSpPr txBox="1"/>
          <p:nvPr/>
        </p:nvSpPr>
        <p:spPr>
          <a:xfrm>
            <a:off x="8914881" y="2994149"/>
            <a:ext cx="138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Jun 2026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86FB39E-92AD-B015-E0D4-D4E6CBF1F04A}"/>
              </a:ext>
            </a:extLst>
          </p:cNvPr>
          <p:cNvSpPr/>
          <p:nvPr/>
        </p:nvSpPr>
        <p:spPr>
          <a:xfrm>
            <a:off x="9592317" y="3661580"/>
            <a:ext cx="144000" cy="144000"/>
          </a:xfrm>
          <a:prstGeom prst="ellipse">
            <a:avLst/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7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12632-6873-57EC-8C19-3A76E490A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68A5B2-40C0-C0C3-E995-6A4B10F1FBE3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5E4C"/>
                </a:solidFill>
                <a:latin typeface="Space Grotesk"/>
              </a:rPr>
              <a:t>AI AGENT BUILDER ACADEMY · AUGUST 2026</a:t>
            </a:r>
            <a:r>
              <a:rPr lang="en-GB" sz="1100" b="1" i="0">
                <a:solidFill>
                  <a:srgbClr val="E95E4C"/>
                </a:solidFill>
                <a:latin typeface="Space Grotesk"/>
              </a:rPr>
              <a:t/>
            </a:r>
            <a:endParaRPr sz="1100" b="1" i="0">
              <a:solidFill>
                <a:srgbClr val="E95E4C"/>
              </a:solidFill>
              <a:latin typeface="Space Grotes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524AB-8CD8-1610-02E2-EC6477557034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 i="0">
                <a:solidFill>
                  <a:srgbClr val="0E2841"/>
                </a:solidFill>
                <a:latin typeface="Aptos Display"/>
              </a:rPr>
              <a:t>Massiver Boom bei App-Releases</a:t>
            </a:r>
            <a:endParaRPr sz="2800" b="1" i="0">
              <a:solidFill>
                <a:srgbClr val="0E2841"/>
              </a:solidFill>
              <a:latin typeface="Aptos Display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9BBAA-6C5C-03E4-445D-2083A1F83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732" y="297724"/>
            <a:ext cx="5299934" cy="62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0AF45-74CF-0294-B171-2EF94C6FA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713C4-A0C7-EA65-6A33-97B116BE0392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5E4C"/>
                </a:solidFill>
                <a:latin typeface="Space Grotesk"/>
              </a:rPr>
              <a:t>AI AGENT BUILDER ACADEMY · AUGUST 2026</a:t>
            </a:r>
            <a:r>
              <a:rPr lang="en-GB" sz="1100" b="1" i="0">
                <a:solidFill>
                  <a:srgbClr val="E95E4C"/>
                </a:solidFill>
                <a:latin typeface="Space Grotesk"/>
              </a:rPr>
              <a:t/>
            </a:r>
            <a:endParaRPr sz="1100" b="1" i="0">
              <a:solidFill>
                <a:srgbClr val="E95E4C"/>
              </a:solidFill>
              <a:latin typeface="Space Grotes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E273E-179A-6C03-E101-6EDF7E8E4D01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 i="0">
                <a:solidFill>
                  <a:srgbClr val="0E2841"/>
                </a:solidFill>
                <a:latin typeface="Aptos Display"/>
              </a:rPr>
              <a:t>KI-Chatbot vs. KI-Agenten </a:t>
            </a:r>
            <a:endParaRPr sz="2800" b="1" i="0">
              <a:solidFill>
                <a:srgbClr val="0E2841"/>
              </a:solidFill>
              <a:latin typeface="Aptos Display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105308-60DD-C65A-D228-35740AA08F56}"/>
              </a:ext>
            </a:extLst>
          </p:cNvPr>
          <p:cNvSpPr/>
          <p:nvPr/>
        </p:nvSpPr>
        <p:spPr>
          <a:xfrm>
            <a:off x="2274309" y="4684136"/>
            <a:ext cx="1362456" cy="54864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ChatGPT</a:t>
            </a: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78C91D-1E36-7047-60F4-54E04EEBBC80}"/>
              </a:ext>
            </a:extLst>
          </p:cNvPr>
          <p:cNvSpPr/>
          <p:nvPr/>
        </p:nvSpPr>
        <p:spPr>
          <a:xfrm>
            <a:off x="2274309" y="3237098"/>
            <a:ext cx="1362456" cy="502920"/>
          </a:xfrm>
          <a:prstGeom prst="rect">
            <a:avLst/>
          </a:prstGeom>
          <a:solidFill>
            <a:srgbClr val="E95E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Du</a:t>
            </a:r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F8F052-DAA3-F0C6-3E34-BB77FA0AC253}"/>
              </a:ext>
            </a:extLst>
          </p:cNvPr>
          <p:cNvCxnSpPr>
            <a:cxnSpLocks/>
          </p:cNvCxnSpPr>
          <p:nvPr/>
        </p:nvCxnSpPr>
        <p:spPr>
          <a:xfrm>
            <a:off x="2961633" y="3779386"/>
            <a:ext cx="0" cy="83746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C715C5-5383-38B3-2572-65DEA320AFED}"/>
              </a:ext>
            </a:extLst>
          </p:cNvPr>
          <p:cNvCxnSpPr/>
          <p:nvPr/>
        </p:nvCxnSpPr>
        <p:spPr>
          <a:xfrm>
            <a:off x="3700773" y="3479414"/>
            <a:ext cx="896112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0A26D40-240B-918A-256F-39F4F37DB709}"/>
              </a:ext>
            </a:extLst>
          </p:cNvPr>
          <p:cNvSpPr txBox="1"/>
          <p:nvPr/>
        </p:nvSpPr>
        <p:spPr>
          <a:xfrm>
            <a:off x="3700773" y="2930298"/>
            <a:ext cx="101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du machst die Arbeit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E3F52-D467-5BE6-C4E2-0F6C83DFC050}"/>
              </a:ext>
            </a:extLst>
          </p:cNvPr>
          <p:cNvSpPr txBox="1"/>
          <p:nvPr/>
        </p:nvSpPr>
        <p:spPr>
          <a:xfrm>
            <a:off x="3110986" y="4003153"/>
            <a:ext cx="117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du chattest mit dem Chatbot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7C44FD-EE93-3350-6EF8-FEC3D9B503F1}"/>
              </a:ext>
            </a:extLst>
          </p:cNvPr>
          <p:cNvSpPr txBox="1"/>
          <p:nvPr/>
        </p:nvSpPr>
        <p:spPr>
          <a:xfrm>
            <a:off x="2246877" y="2137798"/>
            <a:ext cx="167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Chatbot</a:t>
            </a:r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400598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B7883-87ED-546B-295A-96BF738E9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FF285B-FE7E-A720-792A-959B203C2E18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5E4C"/>
                </a:solidFill>
                <a:latin typeface="Space Grotesk"/>
              </a:rPr>
              <a:t>AI AGENT BUILDER ACADEMY · AUGUST 2026</a:t>
            </a:r>
            <a:r>
              <a:rPr lang="en-GB" sz="1100" b="1" i="0">
                <a:solidFill>
                  <a:srgbClr val="E95E4C"/>
                </a:solidFill>
                <a:latin typeface="Space Grotesk"/>
              </a:rPr>
              <a:t/>
            </a:r>
            <a:endParaRPr sz="1100" b="1" i="0">
              <a:solidFill>
                <a:srgbClr val="E95E4C"/>
              </a:solidFill>
              <a:latin typeface="Space Grotes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DD4FD-1146-82E8-6143-14844855232A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 i="0">
                <a:solidFill>
                  <a:srgbClr val="0E2841"/>
                </a:solidFill>
                <a:latin typeface="Aptos Display"/>
              </a:rPr>
              <a:t>Agenten handeln</a:t>
            </a:r>
            <a:endParaRPr sz="2800" b="1" i="0">
              <a:solidFill>
                <a:srgbClr val="0E2841"/>
              </a:solidFill>
              <a:latin typeface="Aptos Display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0FCAC3-828A-9FB3-217B-6540A9B9CF84}"/>
              </a:ext>
            </a:extLst>
          </p:cNvPr>
          <p:cNvSpPr/>
          <p:nvPr/>
        </p:nvSpPr>
        <p:spPr>
          <a:xfrm>
            <a:off x="2274309" y="4684136"/>
            <a:ext cx="1362456" cy="54864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ChatGPT</a:t>
            </a: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C9457-633B-43ED-434A-22A587B782A7}"/>
              </a:ext>
            </a:extLst>
          </p:cNvPr>
          <p:cNvSpPr/>
          <p:nvPr/>
        </p:nvSpPr>
        <p:spPr>
          <a:xfrm>
            <a:off x="2274309" y="3237098"/>
            <a:ext cx="1362456" cy="502920"/>
          </a:xfrm>
          <a:prstGeom prst="rect">
            <a:avLst/>
          </a:prstGeom>
          <a:solidFill>
            <a:srgbClr val="E95E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Du</a:t>
            </a:r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2E89C0-B274-3C1F-74AA-BD71C93BC75E}"/>
              </a:ext>
            </a:extLst>
          </p:cNvPr>
          <p:cNvCxnSpPr>
            <a:cxnSpLocks/>
          </p:cNvCxnSpPr>
          <p:nvPr/>
        </p:nvCxnSpPr>
        <p:spPr>
          <a:xfrm>
            <a:off x="2961633" y="3779386"/>
            <a:ext cx="0" cy="83746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4003D1-0846-CB94-2F06-B65FE4029894}"/>
              </a:ext>
            </a:extLst>
          </p:cNvPr>
          <p:cNvCxnSpPr/>
          <p:nvPr/>
        </p:nvCxnSpPr>
        <p:spPr>
          <a:xfrm>
            <a:off x="3700773" y="3479414"/>
            <a:ext cx="896112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76C24A-A61C-D89A-79B9-A911EC53BA48}"/>
              </a:ext>
            </a:extLst>
          </p:cNvPr>
          <p:cNvSpPr txBox="1"/>
          <p:nvPr/>
        </p:nvSpPr>
        <p:spPr>
          <a:xfrm>
            <a:off x="3700773" y="2930298"/>
            <a:ext cx="101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du machst die Arbeit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289DD7-D578-90D3-1A86-34A38DB80C9C}"/>
              </a:ext>
            </a:extLst>
          </p:cNvPr>
          <p:cNvSpPr txBox="1"/>
          <p:nvPr/>
        </p:nvSpPr>
        <p:spPr>
          <a:xfrm>
            <a:off x="3110986" y="4003153"/>
            <a:ext cx="117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du chattest mit dem Chatbot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373907-6F2F-D3B0-484B-F4AB7EDC9860}"/>
              </a:ext>
            </a:extLst>
          </p:cNvPr>
          <p:cNvSpPr/>
          <p:nvPr/>
        </p:nvSpPr>
        <p:spPr>
          <a:xfrm>
            <a:off x="7345653" y="4162777"/>
            <a:ext cx="1362456" cy="54864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Agent</a:t>
            </a: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22FFD4-DE2D-3A55-D2D0-D7E3B476F551}"/>
              </a:ext>
            </a:extLst>
          </p:cNvPr>
          <p:cNvSpPr/>
          <p:nvPr/>
        </p:nvSpPr>
        <p:spPr>
          <a:xfrm>
            <a:off x="7374304" y="2974056"/>
            <a:ext cx="1362456" cy="502920"/>
          </a:xfrm>
          <a:prstGeom prst="rect">
            <a:avLst/>
          </a:prstGeom>
          <a:solidFill>
            <a:srgbClr val="E95E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Du</a:t>
            </a:r>
            <a:endParaRPr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6A06D2-B83A-A267-81A3-997AE0AAEB15}"/>
              </a:ext>
            </a:extLst>
          </p:cNvPr>
          <p:cNvCxnSpPr>
            <a:cxnSpLocks/>
          </p:cNvCxnSpPr>
          <p:nvPr/>
        </p:nvCxnSpPr>
        <p:spPr>
          <a:xfrm>
            <a:off x="8026881" y="4711417"/>
            <a:ext cx="0" cy="63398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9FC7FC-D90A-50D9-0DD3-A84AA28F7D29}"/>
              </a:ext>
            </a:extLst>
          </p:cNvPr>
          <p:cNvSpPr txBox="1"/>
          <p:nvPr/>
        </p:nvSpPr>
        <p:spPr>
          <a:xfrm>
            <a:off x="7970152" y="4869180"/>
            <a:ext cx="187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Agent liefert das Ergebnis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435408-650C-C32A-2FA6-6CA19236223E}"/>
              </a:ext>
            </a:extLst>
          </p:cNvPr>
          <p:cNvCxnSpPr>
            <a:cxnSpLocks/>
          </p:cNvCxnSpPr>
          <p:nvPr/>
        </p:nvCxnSpPr>
        <p:spPr>
          <a:xfrm>
            <a:off x="8026881" y="3476976"/>
            <a:ext cx="0" cy="6339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6CD6A3F-2585-19D5-5CAF-D9C3668E60E7}"/>
              </a:ext>
            </a:extLst>
          </p:cNvPr>
          <p:cNvSpPr txBox="1"/>
          <p:nvPr/>
        </p:nvSpPr>
        <p:spPr>
          <a:xfrm>
            <a:off x="8001815" y="3558266"/>
            <a:ext cx="1699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du briefst den Agenten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D8A566-FBDE-8C0D-8130-26AA7C700041}"/>
              </a:ext>
            </a:extLst>
          </p:cNvPr>
          <p:cNvSpPr txBox="1"/>
          <p:nvPr/>
        </p:nvSpPr>
        <p:spPr>
          <a:xfrm>
            <a:off x="2246877" y="2137798"/>
            <a:ext cx="167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Chatbot</a:t>
            </a:r>
            <a:endParaRPr lang="en-GB" sz="1400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60F76F-6622-F83C-8227-B46D251D24A5}"/>
              </a:ext>
            </a:extLst>
          </p:cNvPr>
          <p:cNvSpPr txBox="1"/>
          <p:nvPr/>
        </p:nvSpPr>
        <p:spPr>
          <a:xfrm>
            <a:off x="7218856" y="2111374"/>
            <a:ext cx="167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Agent</a:t>
            </a:r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365698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D103F-2821-4DD8-7B28-A0B649F26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1AE03A-617C-FE04-F35C-03F7EAA101C2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GB" sz="1100" b="1">
                <a:solidFill>
                  <a:srgbClr val="E95E4C"/>
                </a:solidFill>
                <a:latin typeface="Space Grotesk"/>
              </a:rPr>
              <a:t>AI AGENT BUILDER ACADEMY · AUGUST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A5B10-9795-A7DC-6E62-B85F4ACDEA67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 i="0">
                <a:solidFill>
                  <a:srgbClr val="0E2841"/>
                </a:solidFill>
                <a:latin typeface="Aptos Display"/>
              </a:rPr>
              <a:t>Das „Large Language Model“ (LLM) ist das Gehirn</a:t>
            </a:r>
            <a:endParaRPr sz="2800" b="1" i="0">
              <a:solidFill>
                <a:srgbClr val="0E2841"/>
              </a:solidFill>
              <a:latin typeface="Aptos Display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B8425-52AF-0BDD-2EF4-B3A359D3B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291839"/>
            <a:ext cx="10758577" cy="4920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CB48F3-70B4-C769-D1B4-606969D4FB41}"/>
              </a:ext>
            </a:extLst>
          </p:cNvPr>
          <p:cNvSpPr txBox="1"/>
          <p:nvPr/>
        </p:nvSpPr>
        <p:spPr>
          <a:xfrm>
            <a:off x="264405" y="6354457"/>
            <a:ext cx="5255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Quelle: artificialanalysis.ai/models</a:t>
            </a:r>
            <a:r>
              <a:rPr lang="en-GB" sz="1600">
                <a:hlinkClick r:id="rId4"/>
              </a:rPr>
              <a:t/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77803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8D7BC-A8E1-FF38-F049-2E0FA8DC7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7BD33-1329-BE23-65BB-5F32C1D4FE5E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GB" sz="1100" b="1">
                <a:solidFill>
                  <a:srgbClr val="E95E4C"/>
                </a:solidFill>
                <a:latin typeface="Space Grotesk"/>
              </a:rPr>
              <a:t>AI AGENT BUILDER ACADEMY · AUGUST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1A706-0F64-D047-676E-953049F77F2F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 i="0">
                <a:solidFill>
                  <a:srgbClr val="0E2841"/>
                </a:solidFill>
                <a:latin typeface="Aptos Display"/>
              </a:rPr>
              <a:t>Ein „Token“ ist ungefähr ein Wort</a:t>
            </a:r>
            <a:endParaRPr sz="2800" b="1" i="0">
              <a:solidFill>
                <a:srgbClr val="0E2841"/>
              </a:solidFill>
              <a:latin typeface="Aptos Displ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47A5D-4079-B0D4-9E42-89862456C13D}"/>
              </a:ext>
            </a:extLst>
          </p:cNvPr>
          <p:cNvSpPr txBox="1"/>
          <p:nvPr/>
        </p:nvSpPr>
        <p:spPr>
          <a:xfrm>
            <a:off x="264405" y="6354457"/>
            <a:ext cx="3437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Quelle: Rubens Substack</a:t>
            </a:r>
            <a:r>
              <a:rPr lang="en-GB" sz="1600">
                <a:hlinkClick r:id="rId3"/>
              </a:rPr>
              <a:t/>
            </a:r>
            <a:endParaRPr lang="en-GB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AA62B-66F5-4076-AD27-B3499D55C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36" y="1601470"/>
            <a:ext cx="10685328" cy="37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3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37064-94FE-F1E5-A94A-8A4FD0BFE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7E9816-4F45-6DB7-42C2-B55C17E1208A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GB" sz="1100" b="1">
                <a:solidFill>
                  <a:srgbClr val="E95E4C"/>
                </a:solidFill>
                <a:latin typeface="Space Grotesk"/>
              </a:rPr>
              <a:t>AI AGENT BUILDER ACADEMY · AUGUST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FADD7-FE43-D2AF-5838-7ED6FC9D4A1E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 i="0">
                <a:solidFill>
                  <a:srgbClr val="0E2841"/>
                </a:solidFill>
                <a:latin typeface="Aptos Display"/>
              </a:rPr>
              <a:t>Das „Context Window“ ist, wie viel die KI gleichzeitig im Kopf behält</a:t>
            </a:r>
            <a:endParaRPr sz="2800" b="1" i="0">
              <a:solidFill>
                <a:srgbClr val="0E2841"/>
              </a:solidFill>
              <a:latin typeface="Aptos Displ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7C3A6-1088-FE4E-E766-EB8A0AE9F9F1}"/>
              </a:ext>
            </a:extLst>
          </p:cNvPr>
          <p:cNvSpPr txBox="1"/>
          <p:nvPr/>
        </p:nvSpPr>
        <p:spPr>
          <a:xfrm>
            <a:off x="264405" y="6354457"/>
            <a:ext cx="3437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Quelle: Rubens Substack</a:t>
            </a:r>
            <a:r>
              <a:rPr lang="en-GB" sz="1600">
                <a:hlinkClick r:id="rId3"/>
              </a:rPr>
              <a:t/>
            </a:r>
            <a:endParaRPr lang="en-GB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CFE98-8F6D-F74C-398C-4627D756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77" y="959658"/>
            <a:ext cx="9086819" cy="1179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80BF63-4911-5CBB-DCC9-3E95A995D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976" y="2049137"/>
            <a:ext cx="6503579" cy="480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7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Space Grotes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ace Grotes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pace Grotesk"/>
        <a:font script="Hebr" typeface="Space Grotesk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pace Grotesk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Space Grotesk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Space Grotesk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Space Grotesk"/>
        <a:font script="Hebr" typeface="Space Grotesk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pace Grotesk"/>
        <a:font script="Uigh" typeface="Microsoft Uighur"/>
        <a:font script="Geor" typeface="Sylfaen"/>
        <a:font script="Armn" typeface="Space Grotesk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Space Grotesk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Space Grotesk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Space Grotesk"/>
        <a:font script="Hebr" typeface="Space Grotesk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pace Grotesk"/>
        <a:font script="Uigh" typeface="Microsoft Uighur"/>
        <a:font script="Geor" typeface="Sylfaen"/>
        <a:font script="Armn" typeface="Space Grotesk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587</Words>
  <Application>Microsoft Macintosh PowerPoint</Application>
  <PresentationFormat>Widescreen</PresentationFormat>
  <Paragraphs>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Sebastien de Bandt</cp:lastModifiedBy>
  <cp:revision>112</cp:revision>
  <dcterms:created xsi:type="dcterms:W3CDTF">2013-01-27T09:14:16Z</dcterms:created>
  <dcterms:modified xsi:type="dcterms:W3CDTF">2026-06-22T10:21:57Z</dcterms:modified>
  <cp:category/>
</cp:coreProperties>
</file>