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Default Extension="fntdata" ContentType="application/x-fontdata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03" r:id="rId4"/>
    <p:sldId id="304" r:id="rId5"/>
    <p:sldId id="258" r:id="rId6"/>
    <p:sldId id="295" r:id="rId7"/>
    <p:sldId id="298" r:id="rId8"/>
    <p:sldId id="296" r:id="rId9"/>
    <p:sldId id="300" r:id="rId10"/>
    <p:sldId id="301" r:id="rId11"/>
    <p:sldId id="302" r:id="rId12"/>
    <p:sldId id="291" r:id="rId13"/>
  </p:sldIdLst>
  <p:sldSz cx="12192000" cy="6858000"/>
  <p:notesSz cx="6858000" cy="9144000"/>
  <p:embeddedFontLst>
    <p:embeddedFont>
      <p:font typeface="Jost"/>
      <p:regular r:id="rId19"/>
      <p:bold r:id="rId20"/>
    </p:embeddedFont>
    <p:embeddedFont>
      <p:font typeface="Inter"/>
      <p:regular r:id="rId21"/>
      <p:bold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1"/>
    <p:restoredTop sz="94683"/>
  </p:normalViewPr>
  <p:slideViewPr>
    <p:cSldViewPr snapToGrid="0" snapToObjects="1">
      <p:cViewPr varScale="1">
        <p:scale>
          <a:sx n="139" d="100"/>
          <a:sy n="139" d="100"/>
        </p:scale>
        <p:origin x="184" y="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font" Target="fonts/font1.fntdata"/><Relationship Id="rId20" Type="http://schemas.openxmlformats.org/officeDocument/2006/relationships/font" Target="fonts/font2.fntdata"/><Relationship Id="rId21" Type="http://schemas.openxmlformats.org/officeDocument/2006/relationships/font" Target="fonts/font3.fntdata"/><Relationship Id="rId22" Type="http://schemas.openxmlformats.org/officeDocument/2006/relationships/font" Target="fonts/font4.fntdata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2AEFF-B502-E04D-A851-47D94F635F00}" type="datetimeFigureOut">
              <a:t>6/21/26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3A384-70CA-FA4D-8DD0-7536F08C1D7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02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658D4-411F-8C7D-C1FD-62A6EC86A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CC7BA5-1F96-476D-E122-4DCCB4E9A2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DB8F58-B68B-A315-5F79-83A84B47C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Timebox: 10-12 minutes. Park long debugging stories for office hours.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5C9C1-C40B-EA84-D567-5EE1E1AF2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41914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Open with energy: each week they wore a new hat. Today the agent stops being a tool they open and becomes a member of staff. 1 min max.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Timebox: 10-12 minutes. Park long debugging stories for office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67742-A5C6-B4BB-1F93-C549C0A72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4B54D5-0C22-66EE-E9EE-7FEC922188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62D98F-9307-CEEF-3A6F-6079840A2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Open with energy: each week they wore a new hat. Today the agent stops being a tool they open and becomes a member of staff. 1 min max.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EBEC3-59C6-DE32-EC21-F8E366D90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42092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94197-4DB1-3E22-DBDC-02B2ACF11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AEB6DD-3BE6-DBBB-8606-CF84370EAB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C5E6C7-6928-77F5-4880-01B035208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Open with energy: each week they wore a new hat. Today the agent stops being a tool they open and becomes a member of staff. 1 min max.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07A6A-3C15-AF62-97DD-4F7F22931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800681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632DD-99A9-AFD0-0AEE-D2F355BF6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AD0BDF-0971-BE53-B91A-0296E39279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80BE28-DF35-D7C6-6BC4-17132A615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Open with energy: each week they wore a new hat. Today the agent stops being a tool they open and becomes a member of staff. 1 min max.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7302A-9240-A957-FD43-C3B5862BA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84149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6CFD6-82AF-09B7-A9F0-BB1CFE38E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C6FC39-D158-7A32-BB1F-71AEC64A74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A06387-B923-8BEB-3444-EB79A68BB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Open with energy: each week they wore a new hat. Today the agent stops being a tool they open and becomes a member of staff. 1 min max.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68866-20DD-04A7-6F14-3BB1128796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26372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752A5-545E-C92C-553D-27523407B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7EAC63-E84B-A0C4-D055-AFC46315B0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E19DB2-535E-0D0D-B8E4-25AEBEE48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Open with energy: each week they wore a new hat. Today the agent stops being a tool they open and becomes a member of staff. 1 min max.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7E4B2-0219-D865-FD77-BD5D6DA0A1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676040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6FE40-BBF6-5CED-3A1B-153E460BF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8FC0F4-B5A1-E41D-4C84-49EBE9474B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84CF3F-823C-E950-AC9E-B6E754B40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Open with energy: each week they wore a new hat. Today the agent stops being a tool they open and becomes a member of staff. 1 min max.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56CF1-08C0-1F91-83FB-6A4A15B8B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1717021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58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4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Inter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Inter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Inter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Inter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Inter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Inter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Inter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Inter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Inter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43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Inter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Inter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Inter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Inter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Inter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Inter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Inter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Inter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Inter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alendar.app.google/Vpd3fEw1AE2TYaLfA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D2FF">
              <a:alpha val="5000"/>
            </a:srgbClr>
          </a:solidFill>
          <a:ln/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Inter" panose="020F050202020403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609600" y="1490365"/>
            <a:ext cx="11301984" cy="360680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/>
          </a:bodyPr>
          <a:lstStyle/>
          <a:p>
            <a:pPr defTabSz="609630">
              <a:lnSpc>
                <a:spcPct val="94000"/>
              </a:lnSpc>
            </a:pPr>
            <a:r>
              <a:rPr lang="en-US" sz="10001" kern="0" spc="-550" dirty="0">
                <a:solidFill>
                  <a:srgbClr val="E6F0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AGENT BUILDER </a:t>
            </a:r>
            <a:r>
              <a:rPr lang="en-US" sz="10001" kern="0" spc="-550" dirty="0">
                <a:solidFill>
                  <a:srgbClr val="E876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ACADEMY.</a:t>
            </a:r>
            <a:endParaRPr lang="en-US" sz="10001" dirty="0">
              <a:solidFill>
                <a:prstClr val="black"/>
              </a:solidFill>
              <a:latin typeface="Inter" panose="020F0502020204030204"/>
            </a:endParaRPr>
          </a:p>
        </p:txBody>
      </p:sp>
      <p:sp>
        <p:nvSpPr>
          <p:cNvPr id="4" name="Text 2"/>
          <p:cNvSpPr/>
          <p:nvPr/>
        </p:nvSpPr>
        <p:spPr>
          <a:xfrm>
            <a:off x="609600" y="4741564"/>
            <a:ext cx="4709160" cy="1207543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/>
          </a:bodyPr>
          <a:lstStyle/>
          <a:p>
            <a:pPr defTabSz="609630">
              <a:lnSpc>
                <a:spcPct val="145000"/>
              </a:lnSpc>
            </a:pPr>
            <a:r>
              <a:rPr lang="en-US" sz="1600" kern="0" spc="-12" dirty="0">
                <a:solidFill>
                  <a:srgbClr val="E6F0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August 2026</a:t>
            </a:r>
          </a:p>
          <a:p>
            <a:pPr defTabSz="609630">
              <a:lnSpc>
                <a:spcPct val="145000"/>
              </a:lnSpc>
            </a:pPr>
            <a:r>
              <a:rPr lang="en-US" sz="1600" kern="0" spc="-12" dirty="0">
                <a:solidFill>
                  <a:srgbClr val="E6F0FF"/>
                </a:solidFill>
                <a:latin typeface="Inter" pitchFamily="34" charset="0"/>
                <a:cs typeface="Inter" pitchFamily="34" charset="-120"/>
              </a:rPr>
              <a:t>Woche 1: Intro</a:t>
            </a:r>
            <a:endParaRPr lang="en-US" sz="1600" dirty="0">
              <a:solidFill>
                <a:prstClr val="black"/>
              </a:solidFill>
              <a:latin typeface="Inter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54292-E778-75DD-188D-4153D5CBD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E65351-CD32-6A38-04D6-E7707BA9131E}"/>
              </a:ext>
            </a:extLst>
          </p:cNvPr>
          <p:cNvSpPr txBox="1"/>
          <p:nvPr/>
        </p:nvSpPr>
        <p:spPr>
          <a:xfrm>
            <a:off x="548640" y="274320"/>
            <a:ext cx="11091672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95E4C"/>
                </a:solidFill>
                <a:latin typeface="Inter"/>
              </a:rPr>
              <a:t>AI AGENT BUILDER ACADEMY · AUGUST 2026</a:t>
            </a:r>
            <a:r>
              <a:rPr lang="en-GB" sz="1100" b="1" i="0">
                <a:solidFill>
                  <a:srgbClr val="E95E4C"/>
                </a:solidFill>
                <a:latin typeface="Inter"/>
              </a:rPr>
              <a:t/>
            </a:r>
            <a:endParaRPr sz="1100" b="1" i="0">
              <a:solidFill>
                <a:srgbClr val="E95E4C"/>
              </a:solidFill>
              <a:latin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D7DA94-E386-138D-4421-13E044EB07C1}"/>
              </a:ext>
            </a:extLst>
          </p:cNvPr>
          <p:cNvSpPr txBox="1"/>
          <p:nvPr/>
        </p:nvSpPr>
        <p:spPr>
          <a:xfrm>
            <a:off x="548640" y="548640"/>
            <a:ext cx="11091672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2800" b="1" i="0">
                <a:solidFill>
                  <a:srgbClr val="0E2841"/>
                </a:solidFill>
                <a:latin typeface="Jost"/>
              </a:rPr>
              <a:t>Profi-Tipp: nicht tippen, sprechen</a:t>
            </a:r>
            <a:endParaRPr sz="2800" b="1" i="0">
              <a:solidFill>
                <a:srgbClr val="0E2841"/>
              </a:solidFill>
              <a:latin typeface="Jos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22295" y="1298448"/>
            <a:ext cx="6547104" cy="4864607"/>
          </a:xfrm>
          <a:prstGeom prst="roundRect">
            <a:avLst>
              <a:gd name="adj" fmla="val 5500"/>
            </a:avLst>
          </a:prstGeom>
          <a:solidFill>
            <a:srgbClr val="FFFFFF"/>
          </a:solidFill>
          <a:ln w="9525">
            <a:solidFill>
              <a:srgbClr val="E3E0DA"/>
            </a:solidFill>
          </a:ln>
          <a:effectLst>
            <a:outerShdw blurRad="100000" dist="40000" dir="5400000" rotWithShape="0">
              <a:srgbClr val="0E2841">
                <a:alpha val="16000"/>
              </a:srgbClr>
            </a:outerShdw>
          </a:effectLst>
        </p:spPr>
        <p:txBody>
          <a:bodyPr rtlCol="0" anchor="ctr"/>
          <a:lstStyle/>
          <a:p>
            <a:pPr algn="ctr"/>
          </a:p>
        </p:txBody>
      </p:sp>
      <p:sp>
        <p:nvSpPr>
          <p:cNvPr id="5" name="Oval 4"/>
          <p:cNvSpPr/>
          <p:nvPr/>
        </p:nvSpPr>
        <p:spPr>
          <a:xfrm>
            <a:off x="3005175" y="1417319"/>
            <a:ext cx="109728" cy="109728"/>
          </a:xfrm>
          <a:prstGeom prst="ellipse">
            <a:avLst/>
          </a:prstGeom>
          <a:solidFill>
            <a:srgbClr val="E95E4C"/>
          </a:solidFill>
          <a:ln>
            <a:noFill/>
          </a:ln>
          <a:effectLst/>
        </p:spPr>
        <p:txBody>
          <a:bodyPr rtlCol="0" anchor="ctr"/>
          <a:lstStyle/>
          <a:p>
            <a:pPr algn="ctr"/>
          </a:p>
        </p:txBody>
      </p:sp>
      <p:sp>
        <p:nvSpPr>
          <p:cNvPr id="6" name="Oval 5"/>
          <p:cNvSpPr/>
          <p:nvPr/>
        </p:nvSpPr>
        <p:spPr>
          <a:xfrm>
            <a:off x="3206343" y="1417319"/>
            <a:ext cx="109728" cy="109728"/>
          </a:xfrm>
          <a:prstGeom prst="ellipse">
            <a:avLst/>
          </a:prstGeom>
          <a:solidFill>
            <a:srgbClr val="D6D0C7"/>
          </a:solidFill>
          <a:ln>
            <a:noFill/>
          </a:ln>
          <a:effectLst/>
        </p:spPr>
        <p:txBody>
          <a:bodyPr rtlCol="0" anchor="ctr"/>
          <a:lstStyle/>
          <a:p>
            <a:pPr algn="ctr"/>
          </a:p>
        </p:txBody>
      </p:sp>
      <p:sp>
        <p:nvSpPr>
          <p:cNvPr id="7" name="Oval 6"/>
          <p:cNvSpPr/>
          <p:nvPr/>
        </p:nvSpPr>
        <p:spPr>
          <a:xfrm>
            <a:off x="3407511" y="1417319"/>
            <a:ext cx="109728" cy="109728"/>
          </a:xfrm>
          <a:prstGeom prst="ellipse">
            <a:avLst/>
          </a:prstGeom>
          <a:solidFill>
            <a:srgbClr val="D6D0C7"/>
          </a:solidFill>
          <a:ln>
            <a:noFill/>
          </a:ln>
          <a:effectLst/>
        </p:spPr>
        <p:txBody>
          <a:bodyPr rtlCol="0" anchor="ctr"/>
          <a:lstStyle/>
          <a:p>
            <a:pPr algn="ctr"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167" y="1609344"/>
            <a:ext cx="6309360" cy="44348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2295" y="6254495"/>
            <a:ext cx="6547104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1">
                <a:solidFill>
                  <a:srgbClr val="E95E4C"/>
                </a:solidFill>
                <a:latin typeface="Inter"/>
              </a:rPr>
              <a:t>wisprflow.ai</a:t>
            </a:r>
          </a:p>
        </p:txBody>
      </p:sp>
    </p:spTree>
    <p:extLst>
      <p:ext uri="{BB962C8B-B14F-4D97-AF65-F5344CB8AC3E}">
        <p14:creationId xmlns:p14="http://schemas.microsoft.com/office/powerpoint/2010/main" val="260861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24557-782D-46C5-26EA-5B53893EB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50C590-F483-C323-5924-6A86BADCFBB2}"/>
              </a:ext>
            </a:extLst>
          </p:cNvPr>
          <p:cNvSpPr txBox="1"/>
          <p:nvPr/>
        </p:nvSpPr>
        <p:spPr>
          <a:xfrm>
            <a:off x="548640" y="274320"/>
            <a:ext cx="11091672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GB" sz="1100" b="1">
                <a:solidFill>
                  <a:srgbClr val="E95E4C"/>
                </a:solidFill>
                <a:latin typeface="Inter"/>
              </a:rPr>
              <a:t>AI AGENT BUILDER ACADEMY · AUGUST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F0919-54FF-2F17-BBD5-998A7A7AE901}"/>
              </a:ext>
            </a:extLst>
          </p:cNvPr>
          <p:cNvSpPr txBox="1"/>
          <p:nvPr/>
        </p:nvSpPr>
        <p:spPr>
          <a:xfrm>
            <a:off x="548640" y="548640"/>
            <a:ext cx="11091672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GB" sz="2800" b="1">
                <a:solidFill>
                  <a:srgbClr val="0E2841"/>
                </a:solidFill>
                <a:latin typeface="Jost"/>
              </a:rPr>
              <a:t>IRL 🍻</a:t>
            </a:r>
            <a:endParaRPr sz="2800" b="1" i="0">
              <a:solidFill>
                <a:srgbClr val="0E2841"/>
              </a:solidFill>
              <a:latin typeface="Jos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15287" y="2240280"/>
            <a:ext cx="4206240" cy="2697480"/>
          </a:xfrm>
          <a:prstGeom prst="roundRect">
            <a:avLst>
              <a:gd name="adj" fmla="val 5500"/>
            </a:avLst>
          </a:prstGeom>
          <a:solidFill>
            <a:srgbClr val="FFFFFF"/>
          </a:solidFill>
          <a:ln w="9525">
            <a:solidFill>
              <a:srgbClr val="E3E0DA"/>
            </a:solidFill>
          </a:ln>
          <a:effectLst>
            <a:outerShdw blurRad="100000" dist="40000" dir="5400000" rotWithShape="0">
              <a:srgbClr val="0E2841">
                <a:alpha val="16000"/>
              </a:srgbClr>
            </a:outerShdw>
          </a:effectLst>
        </p:spPr>
        <p:txBody>
          <a:bodyPr rtlCol="0" anchor="ctr"/>
          <a:lstStyle/>
          <a:p>
            <a:pPr algn="ctr"/>
          </a:p>
        </p:txBody>
      </p:sp>
      <p:sp>
        <p:nvSpPr>
          <p:cNvPr id="5" name="Oval 4"/>
          <p:cNvSpPr/>
          <p:nvPr/>
        </p:nvSpPr>
        <p:spPr>
          <a:xfrm>
            <a:off x="3334359" y="2624328"/>
            <a:ext cx="768096" cy="768096"/>
          </a:xfrm>
          <a:prstGeom prst="ellipse">
            <a:avLst/>
          </a:prstGeom>
          <a:solidFill>
            <a:srgbClr val="E95E4C"/>
          </a:solidFill>
          <a:ln>
            <a:noFill/>
          </a:ln>
          <a:effectLst/>
        </p:spPr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3334359" y="2624328"/>
            <a:ext cx="768096" cy="768096"/>
          </a:xfrm>
          <a:prstGeom prst="rect">
            <a:avLst/>
          </a:prstGeom>
          <a:noFill/>
        </p:spPr>
        <p:txBody>
          <a:bodyPr wrap="none" lIns="0" rIns="0" tIns="0" bIns="0" anchor="ctr">
            <a:spAutoFit/>
          </a:bodyPr>
          <a:lstStyle/>
          <a:p>
            <a:pPr algn="ctr"/>
            <a:r>
              <a:rPr sz="3000" b="1">
                <a:solidFill>
                  <a:srgbClr val="FFFFFF"/>
                </a:solidFill>
                <a:latin typeface="Jost"/>
              </a:rPr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8167" y="3538728"/>
            <a:ext cx="3840479" cy="566928"/>
          </a:xfrm>
          <a:prstGeom prst="rect">
            <a:avLst/>
          </a:prstGeom>
          <a:noFill/>
        </p:spPr>
        <p:txBody>
          <a:bodyPr wrap="none" lIns="0" rIns="0" tIns="0" bIns="0" anchor="ctr">
            <a:spAutoFit/>
          </a:bodyPr>
          <a:lstStyle/>
          <a:p>
            <a:pPr algn="ctr"/>
            <a:r>
              <a:rPr sz="3000" b="1">
                <a:solidFill>
                  <a:srgbClr val="0E2841"/>
                </a:solidFill>
                <a:latin typeface="Jost"/>
              </a:rPr>
              <a:t>London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8167" y="4123944"/>
            <a:ext cx="3840479" cy="457200"/>
          </a:xfrm>
          <a:prstGeom prst="rect">
            <a:avLst/>
          </a:prstGeom>
          <a:noFill/>
        </p:spPr>
        <p:txBody>
          <a:bodyPr wrap="none" lIns="0" rIns="0" tIns="0" bIns="0" anchor="ctr">
            <a:spAutoFit/>
          </a:bodyPr>
          <a:lstStyle/>
          <a:p>
            <a:pPr algn="ctr"/>
            <a:r>
              <a:rPr sz="1800" b="0">
                <a:solidFill>
                  <a:srgbClr val="5A6370"/>
                </a:solidFill>
                <a:latin typeface="Inter"/>
              </a:rPr>
              <a:t>9. Juli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70167" y="2240280"/>
            <a:ext cx="4206240" cy="2697480"/>
          </a:xfrm>
          <a:prstGeom prst="roundRect">
            <a:avLst>
              <a:gd name="adj" fmla="val 5500"/>
            </a:avLst>
          </a:prstGeom>
          <a:solidFill>
            <a:srgbClr val="FFFFFF"/>
          </a:solidFill>
          <a:ln w="9525">
            <a:solidFill>
              <a:srgbClr val="E3E0DA"/>
            </a:solidFill>
          </a:ln>
          <a:effectLst>
            <a:outerShdw blurRad="100000" dist="40000" dir="5400000" rotWithShape="0">
              <a:srgbClr val="0E2841">
                <a:alpha val="16000"/>
              </a:srgbClr>
            </a:outerShdw>
          </a:effectLst>
        </p:spPr>
        <p:txBody>
          <a:bodyPr rtlCol="0" anchor="ctr"/>
          <a:lstStyle/>
          <a:p>
            <a:pPr algn="ctr"/>
          </a:p>
        </p:txBody>
      </p:sp>
      <p:sp>
        <p:nvSpPr>
          <p:cNvPr id="10" name="Oval 9"/>
          <p:cNvSpPr/>
          <p:nvPr/>
        </p:nvSpPr>
        <p:spPr>
          <a:xfrm>
            <a:off x="8089239" y="2624328"/>
            <a:ext cx="768096" cy="768096"/>
          </a:xfrm>
          <a:prstGeom prst="ellipse">
            <a:avLst/>
          </a:prstGeom>
          <a:solidFill>
            <a:srgbClr val="E95E4C"/>
          </a:solidFill>
          <a:ln>
            <a:noFill/>
          </a:ln>
          <a:effectLst/>
        </p:spPr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8089239" y="2624328"/>
            <a:ext cx="768096" cy="768096"/>
          </a:xfrm>
          <a:prstGeom prst="rect">
            <a:avLst/>
          </a:prstGeom>
          <a:noFill/>
        </p:spPr>
        <p:txBody>
          <a:bodyPr wrap="none" lIns="0" rIns="0" tIns="0" bIns="0" anchor="ctr">
            <a:spAutoFit/>
          </a:bodyPr>
          <a:lstStyle/>
          <a:p>
            <a:pPr algn="ctr"/>
            <a:r>
              <a:rPr sz="3000" b="1">
                <a:solidFill>
                  <a:srgbClr val="FFFFFF"/>
                </a:solidFill>
                <a:latin typeface="Jost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3047" y="3538728"/>
            <a:ext cx="3840479" cy="566928"/>
          </a:xfrm>
          <a:prstGeom prst="rect">
            <a:avLst/>
          </a:prstGeom>
          <a:noFill/>
        </p:spPr>
        <p:txBody>
          <a:bodyPr wrap="none" lIns="0" rIns="0" tIns="0" bIns="0" anchor="ctr">
            <a:spAutoFit/>
          </a:bodyPr>
          <a:lstStyle/>
          <a:p>
            <a:pPr algn="ctr"/>
            <a:r>
              <a:rPr sz="3000" b="1">
                <a:solidFill>
                  <a:srgbClr val="0E2841"/>
                </a:solidFill>
                <a:latin typeface="Jost"/>
              </a:rPr>
              <a:t>Amsterdam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3047" y="4123944"/>
            <a:ext cx="3840479" cy="457200"/>
          </a:xfrm>
          <a:prstGeom prst="rect">
            <a:avLst/>
          </a:prstGeom>
          <a:noFill/>
        </p:spPr>
        <p:txBody>
          <a:bodyPr wrap="none" lIns="0" rIns="0" tIns="0" bIns="0" anchor="ctr">
            <a:spAutoFit/>
          </a:bodyPr>
          <a:lstStyle/>
          <a:p>
            <a:pPr algn="ctr"/>
            <a:r>
              <a:rPr sz="1800" b="0">
                <a:solidFill>
                  <a:srgbClr val="5A6370"/>
                </a:solidFill>
                <a:latin typeface="Inter"/>
              </a:rPr>
              <a:t>16. Juli</a:t>
            </a:r>
          </a:p>
        </p:txBody>
      </p:sp>
    </p:spTree>
    <p:extLst>
      <p:ext uri="{BB962C8B-B14F-4D97-AF65-F5344CB8AC3E}">
        <p14:creationId xmlns:p14="http://schemas.microsoft.com/office/powerpoint/2010/main" val="277431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1091672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95E4C"/>
                </a:solidFill>
                <a:latin typeface="Inter"/>
              </a:rPr>
              <a:t>AI AGENT BUILDER ACADEMY · AUGUST 2026</a:t>
            </a:r>
            <a:r>
              <a:rPr lang="en-GB" sz="1100" b="1" i="0">
                <a:solidFill>
                  <a:srgbClr val="E95E4C"/>
                </a:solidFill>
                <a:latin typeface="Inter"/>
              </a:rPr>
              <a:t/>
            </a:r>
            <a:endParaRPr sz="1100" b="1" i="0">
              <a:solidFill>
                <a:srgbClr val="E95E4C"/>
              </a:solidFill>
              <a:latin typeface="Int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" y="548640"/>
            <a:ext cx="11091672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2800" b="1" i="0">
                <a:solidFill>
                  <a:srgbClr val="0E2841"/>
                </a:solidFill>
                <a:latin typeface="Jost"/>
              </a:rPr>
              <a:t>Teilnehmer</a:t>
            </a:r>
            <a:endParaRPr sz="2800" b="1" i="0">
              <a:solidFill>
                <a:srgbClr val="0E2841"/>
              </a:solidFill>
              <a:latin typeface="Jos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053193"/>
            <a:ext cx="8926286" cy="244929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1285" b="0">
                <a:solidFill>
                  <a:srgbClr val="6B7785"/>
                </a:solidFill>
                <a:latin typeface="Inter"/>
              </a:rPr>
              <a:t>37 Teilnehmer · 24 Unternehmen · 4 Kontinente, Schwerpunkt aber klar Europa.</a:t>
            </a:r>
          </a:p>
        </p:txBody>
      </p:sp>
      <p:pic>
        <p:nvPicPr>
          <p:cNvPr id="5" name="Picture 4" descr="world_la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3" y="1632857"/>
            <a:ext cx="7620000" cy="3810000"/>
          </a:xfrm>
          <a:prstGeom prst="rect">
            <a:avLst/>
          </a:prstGeom>
        </p:spPr>
      </p:pic>
      <p:cxnSp>
        <p:nvCxnSpPr>
          <p:cNvPr id="6" name="Connector 5"/>
          <p:cNvCxnSpPr/>
          <p:nvPr/>
        </p:nvCxnSpPr>
        <p:spPr>
          <a:xfrm>
            <a:off x="4111453" y="2551775"/>
            <a:ext cx="4118147" cy="713939"/>
          </a:xfrm>
          <a:prstGeom prst="line">
            <a:avLst/>
          </a:prstGeom>
          <a:ln w="16510">
            <a:solidFill>
              <a:srgbClr val="E95E4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553244" y="2354907"/>
            <a:ext cx="185057" cy="185057"/>
          </a:xfrm>
          <a:prstGeom prst="ellipse">
            <a:avLst/>
          </a:prstGeom>
          <a:solidFill>
            <a:srgbClr val="E95E4C"/>
          </a:solidFill>
          <a:ln w="2032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73430" y="2308642"/>
            <a:ext cx="1741714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r"/>
            <a:r>
              <a:rPr sz="1457" b="1">
                <a:solidFill>
                  <a:srgbClr val="0E2841"/>
                </a:solidFill>
                <a:latin typeface="Inter"/>
              </a:rPr>
              <a:t>New York</a:t>
            </a:r>
          </a:p>
        </p:txBody>
      </p:sp>
      <p:sp>
        <p:nvSpPr>
          <p:cNvPr id="9" name="Oval 8"/>
          <p:cNvSpPr/>
          <p:nvPr/>
        </p:nvSpPr>
        <p:spPr>
          <a:xfrm>
            <a:off x="5012218" y="2750385"/>
            <a:ext cx="185057" cy="185057"/>
          </a:xfrm>
          <a:prstGeom prst="ellipse">
            <a:avLst/>
          </a:prstGeom>
          <a:solidFill>
            <a:srgbClr val="E95E4C"/>
          </a:solidFill>
          <a:ln w="2032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235375" y="2704120"/>
            <a:ext cx="1741714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1457" b="1">
                <a:solidFill>
                  <a:srgbClr val="0E2841"/>
                </a:solidFill>
                <a:latin typeface="Inter"/>
              </a:rPr>
              <a:t>Dubai</a:t>
            </a:r>
          </a:p>
        </p:txBody>
      </p:sp>
      <p:sp>
        <p:nvSpPr>
          <p:cNvPr id="11" name="Oval 10"/>
          <p:cNvSpPr/>
          <p:nvPr/>
        </p:nvSpPr>
        <p:spPr>
          <a:xfrm>
            <a:off x="2325406" y="3782133"/>
            <a:ext cx="185057" cy="185057"/>
          </a:xfrm>
          <a:prstGeom prst="ellipse">
            <a:avLst/>
          </a:prstGeom>
          <a:solidFill>
            <a:srgbClr val="E95E4C"/>
          </a:solidFill>
          <a:ln w="2032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547078" y="3953583"/>
            <a:ext cx="1741714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457" b="1">
                <a:solidFill>
                  <a:srgbClr val="0E2841"/>
                </a:solidFill>
                <a:latin typeface="Inter"/>
              </a:rPr>
              <a:t>Lima</a:t>
            </a:r>
          </a:p>
        </p:txBody>
      </p:sp>
      <p:sp>
        <p:nvSpPr>
          <p:cNvPr id="13" name="Oval 12"/>
          <p:cNvSpPr/>
          <p:nvPr/>
        </p:nvSpPr>
        <p:spPr>
          <a:xfrm>
            <a:off x="3806653" y="2029260"/>
            <a:ext cx="478971" cy="478971"/>
          </a:xfrm>
          <a:prstGeom prst="ellipse">
            <a:avLst/>
          </a:prstGeom>
          <a:noFill/>
          <a:ln w="25400">
            <a:solidFill>
              <a:srgbClr val="E95E4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Oval 13"/>
          <p:cNvSpPr/>
          <p:nvPr/>
        </p:nvSpPr>
        <p:spPr>
          <a:xfrm>
            <a:off x="3904624" y="2127232"/>
            <a:ext cx="283029" cy="283029"/>
          </a:xfrm>
          <a:prstGeom prst="ellipse">
            <a:avLst/>
          </a:prstGeom>
          <a:solidFill>
            <a:srgbClr val="E95E4C"/>
          </a:solidFill>
          <a:ln w="2032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3828424" y="2154446"/>
            <a:ext cx="435429" cy="22860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200" b="1">
                <a:solidFill>
                  <a:srgbClr val="FFFFFF"/>
                </a:solidFill>
                <a:latin typeface="Inter"/>
              </a:rPr>
              <a:t>34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72710" y="2034703"/>
            <a:ext cx="1741714" cy="293914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1542" b="1">
                <a:solidFill>
                  <a:srgbClr val="0E2841"/>
                </a:solidFill>
                <a:latin typeface="Inter"/>
              </a:rPr>
              <a:t>Europa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72710" y="2275550"/>
            <a:ext cx="1741714" cy="204107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1071" b="0">
                <a:solidFill>
                  <a:srgbClr val="3A4A5A"/>
                </a:solidFill>
                <a:latin typeface="Inter"/>
              </a:rPr>
              <a:t>4 Städte</a:t>
            </a:r>
          </a:p>
        </p:txBody>
      </p:sp>
      <p:sp>
        <p:nvSpPr>
          <p:cNvPr id="18" name="Oval 17"/>
          <p:cNvSpPr/>
          <p:nvPr/>
        </p:nvSpPr>
        <p:spPr>
          <a:xfrm>
            <a:off x="8229600" y="1589314"/>
            <a:ext cx="3352800" cy="33528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9" name="Picture 18" descr="europe_cir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43" y="1632857"/>
            <a:ext cx="3265714" cy="3265714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8273143" y="1632857"/>
            <a:ext cx="3265714" cy="3265714"/>
          </a:xfrm>
          <a:prstGeom prst="ellipse">
            <a:avLst/>
          </a:prstGeom>
          <a:noFill/>
          <a:ln w="12700">
            <a:solidFill>
              <a:srgbClr val="C9D3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Oval 20"/>
          <p:cNvSpPr/>
          <p:nvPr/>
        </p:nvSpPr>
        <p:spPr>
          <a:xfrm>
            <a:off x="9229315" y="1962154"/>
            <a:ext cx="511384" cy="511384"/>
          </a:xfrm>
          <a:prstGeom prst="ellipse">
            <a:avLst/>
          </a:prstGeom>
          <a:solidFill>
            <a:srgbClr val="E95E4C"/>
          </a:solidFill>
          <a:ln w="2032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9196658" y="2035665"/>
            <a:ext cx="576698" cy="364361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912" b="1">
                <a:solidFill>
                  <a:srgbClr val="FFFFFF"/>
                </a:solidFill>
                <a:latin typeface="Inter"/>
              </a:rPr>
              <a:t>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31143" y="2095382"/>
            <a:ext cx="1632857" cy="244929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r"/>
            <a:r>
              <a:rPr sz="1285" b="1">
                <a:solidFill>
                  <a:srgbClr val="0E2841"/>
                </a:solidFill>
                <a:latin typeface="Inter"/>
              </a:rPr>
              <a:t>London</a:t>
            </a:r>
          </a:p>
        </p:txBody>
      </p:sp>
      <p:sp>
        <p:nvSpPr>
          <p:cNvPr id="24" name="Oval 23"/>
          <p:cNvSpPr/>
          <p:nvPr/>
        </p:nvSpPr>
        <p:spPr>
          <a:xfrm>
            <a:off x="10099176" y="1790536"/>
            <a:ext cx="403099" cy="403099"/>
          </a:xfrm>
          <a:prstGeom prst="ellipse">
            <a:avLst/>
          </a:prstGeom>
          <a:solidFill>
            <a:srgbClr val="E95E4C"/>
          </a:solidFill>
          <a:ln w="2032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10066519" y="1848482"/>
            <a:ext cx="468413" cy="287208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507" b="1">
                <a:solidFill>
                  <a:srgbClr val="FFFFFF"/>
                </a:solidFill>
                <a:latin typeface="Inter"/>
              </a:rPr>
              <a:t>11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67589" y="1869621"/>
            <a:ext cx="1632857" cy="244929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1285" b="1">
                <a:solidFill>
                  <a:srgbClr val="0E2841"/>
                </a:solidFill>
                <a:latin typeface="Inter"/>
              </a:rPr>
              <a:t>Amsterdam</a:t>
            </a:r>
          </a:p>
        </p:txBody>
      </p:sp>
      <p:sp>
        <p:nvSpPr>
          <p:cNvPr id="27" name="Oval 26"/>
          <p:cNvSpPr/>
          <p:nvPr/>
        </p:nvSpPr>
        <p:spPr>
          <a:xfrm>
            <a:off x="9774421" y="2777037"/>
            <a:ext cx="224820" cy="224820"/>
          </a:xfrm>
          <a:prstGeom prst="ellipse">
            <a:avLst/>
          </a:prstGeom>
          <a:solidFill>
            <a:srgbClr val="E95E4C"/>
          </a:solidFill>
          <a:ln w="2032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9741764" y="2799640"/>
            <a:ext cx="290135" cy="179614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942" b="1">
                <a:solidFill>
                  <a:srgbClr val="FFFFFF"/>
                </a:solidFill>
                <a:latin typeface="Inter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64556" y="2766983"/>
            <a:ext cx="1632857" cy="244929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1285" b="1">
                <a:solidFill>
                  <a:srgbClr val="0E2841"/>
                </a:solidFill>
                <a:latin typeface="Inter"/>
              </a:rPr>
              <a:t>Paris</a:t>
            </a:r>
          </a:p>
        </p:txBody>
      </p:sp>
      <p:sp>
        <p:nvSpPr>
          <p:cNvPr id="30" name="Oval 29"/>
          <p:cNvSpPr/>
          <p:nvPr/>
        </p:nvSpPr>
        <p:spPr>
          <a:xfrm>
            <a:off x="9764722" y="4516625"/>
            <a:ext cx="186004" cy="186004"/>
          </a:xfrm>
          <a:prstGeom prst="ellipse">
            <a:avLst/>
          </a:prstGeom>
          <a:solidFill>
            <a:srgbClr val="E95E4C"/>
          </a:solidFill>
          <a:ln w="2032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9732065" y="4519820"/>
            <a:ext cx="251318" cy="179614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942" b="1">
                <a:solidFill>
                  <a:srgbClr val="FFFFFF"/>
                </a:solidFill>
                <a:latin typeface="Inter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041296" y="4274418"/>
            <a:ext cx="1632857" cy="244929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285" b="1">
                <a:solidFill>
                  <a:srgbClr val="0E2841"/>
                </a:solidFill>
                <a:latin typeface="Inter"/>
              </a:rPr>
              <a:t>Barcelona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73143" y="5001986"/>
            <a:ext cx="3265714" cy="22860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200" b="1">
                <a:solidFill>
                  <a:srgbClr val="0E2841"/>
                </a:solidFill>
                <a:latin typeface="Inter"/>
              </a:rPr>
              <a:t>Europa, im Detail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73143" y="5229225"/>
            <a:ext cx="3265714" cy="187779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985" b="0">
                <a:solidFill>
                  <a:srgbClr val="6B7785"/>
                </a:solidFill>
                <a:latin typeface="Inter"/>
              </a:rPr>
              <a:t>34 von 37 Teilnehmern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9600" y="5807529"/>
            <a:ext cx="1219200" cy="489857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2571" b="1">
                <a:solidFill>
                  <a:srgbClr val="0E2841"/>
                </a:solidFill>
                <a:latin typeface="Jost"/>
              </a:rPr>
              <a:t>37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9600" y="6289221"/>
            <a:ext cx="1219200" cy="179614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942" b="0">
                <a:solidFill>
                  <a:srgbClr val="6B7785"/>
                </a:solidFill>
                <a:latin typeface="Inter"/>
              </a:rPr>
              <a:t>Teilnehmer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28800" y="5807529"/>
            <a:ext cx="1219200" cy="489857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2571" b="1">
                <a:solidFill>
                  <a:srgbClr val="0E2841"/>
                </a:solidFill>
                <a:latin typeface="Jos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00" y="6289221"/>
            <a:ext cx="1219200" cy="179614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942" b="0">
                <a:solidFill>
                  <a:srgbClr val="6B7785"/>
                </a:solidFill>
                <a:latin typeface="Inter"/>
              </a:rPr>
              <a:t>Städte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698171" y="5932714"/>
            <a:ext cx="13063" cy="522514"/>
          </a:xfrm>
          <a:prstGeom prst="rect">
            <a:avLst/>
          </a:prstGeom>
          <a:solidFill>
            <a:srgbClr val="C9D3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3048000" y="5807529"/>
            <a:ext cx="1219200" cy="489857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2571" b="1">
                <a:solidFill>
                  <a:srgbClr val="0E2841"/>
                </a:solidFill>
                <a:latin typeface="Jost"/>
              </a:rPr>
              <a:t>24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48000" y="6289221"/>
            <a:ext cx="1219200" cy="179614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942" b="0">
                <a:solidFill>
                  <a:srgbClr val="6B7785"/>
                </a:solidFill>
                <a:latin typeface="Inter"/>
              </a:rPr>
              <a:t>Unternehmen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917371" y="5932714"/>
            <a:ext cx="13063" cy="522514"/>
          </a:xfrm>
          <a:prstGeom prst="rect">
            <a:avLst/>
          </a:prstGeom>
          <a:solidFill>
            <a:srgbClr val="C9D3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4267200" y="5807529"/>
            <a:ext cx="1219200" cy="489857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2571" b="1">
                <a:solidFill>
                  <a:srgbClr val="0E2841"/>
                </a:solidFill>
                <a:latin typeface="Jost"/>
              </a:rPr>
              <a:t>20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67200" y="6289221"/>
            <a:ext cx="1219200" cy="179614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942" b="0">
                <a:solidFill>
                  <a:srgbClr val="6B7785"/>
                </a:solidFill>
                <a:latin typeface="Inter"/>
              </a:rPr>
              <a:t>Branchen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36571" y="5932714"/>
            <a:ext cx="13063" cy="522514"/>
          </a:xfrm>
          <a:prstGeom prst="rect">
            <a:avLst/>
          </a:prstGeom>
          <a:solidFill>
            <a:srgbClr val="C9D3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5486400" y="5807529"/>
            <a:ext cx="1219200" cy="489857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2571" b="1">
                <a:solidFill>
                  <a:srgbClr val="0E2841"/>
                </a:solidFill>
                <a:latin typeface="Jost"/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86400" y="6289221"/>
            <a:ext cx="1219200" cy="179614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942" b="0">
                <a:solidFill>
                  <a:srgbClr val="6B7785"/>
                </a:solidFill>
                <a:latin typeface="Inter"/>
              </a:rPr>
              <a:t>Kontinente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355771" y="5932714"/>
            <a:ext cx="13063" cy="522514"/>
          </a:xfrm>
          <a:prstGeom prst="rect">
            <a:avLst/>
          </a:prstGeom>
          <a:solidFill>
            <a:srgbClr val="C9D3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9" name="TextBox 48"/>
          <p:cNvSpPr txBox="1"/>
          <p:nvPr/>
        </p:nvSpPr>
        <p:spPr>
          <a:xfrm>
            <a:off x="8098971" y="5962650"/>
            <a:ext cx="3483429" cy="179614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r"/>
            <a:r>
              <a:rPr sz="942" b="0">
                <a:solidFill>
                  <a:srgbClr val="6B7785"/>
                </a:solidFill>
                <a:latin typeface="Inter"/>
              </a:rPr>
              <a:t>Punktgröße ∝ Teilnehmer pro Stadt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286" y="184513"/>
            <a:ext cx="9797143" cy="179614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942" b="1">
                <a:solidFill>
                  <a:srgbClr val="E95E4C"/>
                </a:solidFill>
                <a:latin typeface="Inter"/>
              </a:rPr>
              <a:t>AI AGENT BUILDER ACADEMY · AUGUST 2026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286" y="457322"/>
            <a:ext cx="2482796" cy="435184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2828" b="1">
                <a:solidFill>
                  <a:srgbClr val="0E2841"/>
                </a:solidFill>
                <a:latin typeface="Jost"/>
              </a:rPr>
              <a:t>Wo </a:t>
            </a:r>
            <a:r>
              <a:rPr lang="en-GB" sz="2828" b="1">
                <a:solidFill>
                  <a:srgbClr val="0E2841"/>
                </a:solidFill>
                <a:latin typeface="Jost"/>
              </a:rPr>
              <a:t>ihr</a:t>
            </a:r>
            <a:r>
              <a:rPr sz="2828" b="1">
                <a:solidFill>
                  <a:srgbClr val="0E2841"/>
                </a:solidFill>
                <a:latin typeface="Jost"/>
              </a:rPr>
              <a:t> arbeitet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286" y="1133471"/>
            <a:ext cx="6072175" cy="171457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1114" b="0">
                <a:solidFill>
                  <a:srgbClr val="6B7785"/>
                </a:solidFill>
                <a:latin typeface="Inter"/>
              </a:rPr>
              <a:t>23 Unternehmen in 7 Städten, von VC und Asset Management über Ride-Hailing bis Legaltech und Food.</a:t>
            </a:r>
            <a:r>
              <a:rPr lang="en-GB" sz="1114" b="0">
                <a:solidFill>
                  <a:srgbClr val="6B7785"/>
                </a:solidFill>
                <a:latin typeface="Inter"/>
              </a:rPr>
              <a:t/>
            </a:r>
            <a:r>
              <a:rPr sz="1114" b="0">
                <a:solidFill>
                  <a:srgbClr val="6B7785"/>
                </a:solidFill>
                <a:latin typeface="Inter"/>
              </a:rPr>
              <a:t/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370114"/>
            <a:ext cx="3265714" cy="163285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388384" y="675676"/>
            <a:ext cx="87086" cy="87086"/>
          </a:xfrm>
          <a:prstGeom prst="ellipse">
            <a:avLst/>
          </a:prstGeom>
          <a:solidFill>
            <a:srgbClr val="E95E4C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Oval 6"/>
          <p:cNvSpPr/>
          <p:nvPr/>
        </p:nvSpPr>
        <p:spPr>
          <a:xfrm>
            <a:off x="10442230" y="845167"/>
            <a:ext cx="87086" cy="87086"/>
          </a:xfrm>
          <a:prstGeom prst="ellipse">
            <a:avLst/>
          </a:prstGeom>
          <a:solidFill>
            <a:srgbClr val="E95E4C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Oval 7"/>
          <p:cNvSpPr/>
          <p:nvPr/>
        </p:nvSpPr>
        <p:spPr>
          <a:xfrm>
            <a:off x="9290739" y="1287345"/>
            <a:ext cx="87086" cy="87086"/>
          </a:xfrm>
          <a:prstGeom prst="ellipse">
            <a:avLst/>
          </a:prstGeom>
          <a:solidFill>
            <a:srgbClr val="E95E4C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Oval 8"/>
          <p:cNvSpPr/>
          <p:nvPr/>
        </p:nvSpPr>
        <p:spPr>
          <a:xfrm>
            <a:off x="9961408" y="572044"/>
            <a:ext cx="141514" cy="141514"/>
          </a:xfrm>
          <a:prstGeom prst="ellipse">
            <a:avLst/>
          </a:prstGeom>
          <a:solidFill>
            <a:srgbClr val="E95E4C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544286" y="1937657"/>
            <a:ext cx="1705429" cy="979714"/>
          </a:xfrm>
          <a:prstGeom prst="roundRect">
            <a:avLst>
              <a:gd name="adj" fmla="val 11000"/>
            </a:avLst>
          </a:prstGeom>
          <a:solidFill>
            <a:srgbClr val="FFFFFF"/>
          </a:solidFill>
          <a:ln w="12700">
            <a:solidFill>
              <a:srgbClr val="DED7C8"/>
            </a:solidFill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674914" y="2177143"/>
            <a:ext cx="500743" cy="500743"/>
          </a:xfrm>
          <a:prstGeom prst="roundRect">
            <a:avLst>
              <a:gd name="adj" fmla="val 22000"/>
            </a:avLst>
          </a:prstGeom>
          <a:solidFill>
            <a:srgbClr val="173251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31371" y="2288721"/>
            <a:ext cx="587829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457" b="1">
                <a:solidFill>
                  <a:srgbClr val="FFFFFF"/>
                </a:solidFill>
                <a:latin typeface="Jost"/>
              </a:rPr>
              <a:t>Bo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2013857"/>
            <a:ext cx="867229" cy="82731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71" b="0">
                <a:solidFill>
                  <a:srgbClr val="0E2841"/>
                </a:solidFill>
                <a:latin typeface="Inter"/>
              </a:rPr>
              <a:t>Bolt.com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88457" y="1839686"/>
            <a:ext cx="326571" cy="217714"/>
          </a:xfrm>
          <a:prstGeom prst="roundRect">
            <a:avLst>
              <a:gd name="adj" fmla="val 50000"/>
            </a:avLst>
          </a:prstGeom>
          <a:solidFill>
            <a:srgbClr val="E95E4C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988457" y="1858736"/>
            <a:ext cx="326571" cy="179614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942" b="1">
                <a:solidFill>
                  <a:srgbClr val="FFFFFF"/>
                </a:solidFill>
                <a:latin typeface="Inter"/>
              </a:rPr>
              <a:t>×6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23886" y="1937657"/>
            <a:ext cx="1705429" cy="979714"/>
          </a:xfrm>
          <a:prstGeom prst="roundRect">
            <a:avLst>
              <a:gd name="adj" fmla="val 11000"/>
            </a:avLst>
          </a:prstGeom>
          <a:solidFill>
            <a:srgbClr val="FFFFFF"/>
          </a:solidFill>
          <a:ln w="12700">
            <a:solidFill>
              <a:srgbClr val="DED7C8"/>
            </a:solidFill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2554514" y="2177143"/>
            <a:ext cx="500743" cy="500743"/>
          </a:xfrm>
          <a:prstGeom prst="roundRect">
            <a:avLst>
              <a:gd name="adj" fmla="val 22000"/>
            </a:avLst>
          </a:prstGeom>
          <a:solidFill>
            <a:srgbClr val="E0683A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2510971" y="2288721"/>
            <a:ext cx="587829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457" b="1">
                <a:solidFill>
                  <a:srgbClr val="FFFFFF"/>
                </a:solidFill>
                <a:latin typeface="Jost"/>
              </a:rPr>
              <a:t>AB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75000" y="2013857"/>
            <a:ext cx="867229" cy="82731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71" b="0">
                <a:solidFill>
                  <a:srgbClr val="0E2841"/>
                </a:solidFill>
                <a:latin typeface="Inter"/>
              </a:rPr>
              <a:t>ABCapital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68057" y="1839686"/>
            <a:ext cx="326571" cy="217714"/>
          </a:xfrm>
          <a:prstGeom prst="roundRect">
            <a:avLst>
              <a:gd name="adj" fmla="val 50000"/>
            </a:avLst>
          </a:prstGeom>
          <a:solidFill>
            <a:srgbClr val="E95E4C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3868057" y="1858736"/>
            <a:ext cx="326571" cy="179614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942" b="1">
                <a:solidFill>
                  <a:srgbClr val="FFFFFF"/>
                </a:solidFill>
                <a:latin typeface="Inter"/>
              </a:rPr>
              <a:t>×4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303486" y="1937657"/>
            <a:ext cx="1705429" cy="979714"/>
          </a:xfrm>
          <a:prstGeom prst="roundRect">
            <a:avLst>
              <a:gd name="adj" fmla="val 11000"/>
            </a:avLst>
          </a:prstGeom>
          <a:solidFill>
            <a:srgbClr val="FFFFFF"/>
          </a:solidFill>
          <a:ln w="12700">
            <a:solidFill>
              <a:srgbClr val="DED7C8"/>
            </a:solidFill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ounded Rectangle 22"/>
          <p:cNvSpPr/>
          <p:nvPr/>
        </p:nvSpPr>
        <p:spPr>
          <a:xfrm>
            <a:off x="4434114" y="2177143"/>
            <a:ext cx="500743" cy="500743"/>
          </a:xfrm>
          <a:prstGeom prst="roundRect">
            <a:avLst>
              <a:gd name="adj" fmla="val 22000"/>
            </a:avLst>
          </a:prstGeom>
          <a:solidFill>
            <a:srgbClr val="2F6E7A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4390571" y="2288721"/>
            <a:ext cx="587829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457" b="1">
                <a:solidFill>
                  <a:srgbClr val="FFFFFF"/>
                </a:solidFill>
                <a:latin typeface="Jost"/>
              </a:rPr>
              <a:t>Cu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54600" y="2013857"/>
            <a:ext cx="867229" cy="82731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71" b="0">
                <a:solidFill>
                  <a:srgbClr val="0E2841"/>
                </a:solidFill>
                <a:latin typeface="Inter"/>
              </a:rPr>
              <a:t>Cutr.ai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47657" y="1839686"/>
            <a:ext cx="326571" cy="217714"/>
          </a:xfrm>
          <a:prstGeom prst="roundRect">
            <a:avLst>
              <a:gd name="adj" fmla="val 50000"/>
            </a:avLst>
          </a:prstGeom>
          <a:solidFill>
            <a:srgbClr val="E95E4C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5747657" y="1858736"/>
            <a:ext cx="326571" cy="179614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942" b="1">
                <a:solidFill>
                  <a:srgbClr val="FFFFFF"/>
                </a:solidFill>
                <a:latin typeface="Inter"/>
              </a:rPr>
              <a:t>×4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183086" y="1937657"/>
            <a:ext cx="1705429" cy="979714"/>
          </a:xfrm>
          <a:prstGeom prst="roundRect">
            <a:avLst>
              <a:gd name="adj" fmla="val 11000"/>
            </a:avLst>
          </a:prstGeom>
          <a:solidFill>
            <a:srgbClr val="FFFFFF"/>
          </a:solidFill>
          <a:ln w="12700">
            <a:solidFill>
              <a:srgbClr val="DED7C8"/>
            </a:solidFill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ounded Rectangle 28"/>
          <p:cNvSpPr/>
          <p:nvPr/>
        </p:nvSpPr>
        <p:spPr>
          <a:xfrm>
            <a:off x="6313714" y="2177143"/>
            <a:ext cx="500743" cy="500743"/>
          </a:xfrm>
          <a:prstGeom prst="roundRect">
            <a:avLst>
              <a:gd name="adj" fmla="val 22000"/>
            </a:avLst>
          </a:prstGeom>
          <a:solidFill>
            <a:srgbClr val="B5763A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6270171" y="2288721"/>
            <a:ext cx="587829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457" b="1">
                <a:solidFill>
                  <a:srgbClr val="FFFFFF"/>
                </a:solidFill>
                <a:latin typeface="Jost"/>
              </a:rPr>
              <a:t>BP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34200" y="2013857"/>
            <a:ext cx="867229" cy="82731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71" b="0">
                <a:solidFill>
                  <a:srgbClr val="0E2841"/>
                </a:solidFill>
                <a:latin typeface="Inter"/>
              </a:rPr>
              <a:t>Bold Print Studios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627257" y="1839686"/>
            <a:ext cx="326571" cy="217714"/>
          </a:xfrm>
          <a:prstGeom prst="roundRect">
            <a:avLst>
              <a:gd name="adj" fmla="val 50000"/>
            </a:avLst>
          </a:prstGeom>
          <a:solidFill>
            <a:srgbClr val="E95E4C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7627257" y="1858736"/>
            <a:ext cx="326571" cy="179614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942" b="1">
                <a:solidFill>
                  <a:srgbClr val="FFFFFF"/>
                </a:solidFill>
                <a:latin typeface="Inter"/>
              </a:rPr>
              <a:t>×2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062686" y="1937657"/>
            <a:ext cx="1705429" cy="979714"/>
          </a:xfrm>
          <a:prstGeom prst="roundRect">
            <a:avLst>
              <a:gd name="adj" fmla="val 11000"/>
            </a:avLst>
          </a:prstGeom>
          <a:solidFill>
            <a:srgbClr val="FFFFFF"/>
          </a:solidFill>
          <a:ln w="12700">
            <a:solidFill>
              <a:srgbClr val="DED7C8"/>
            </a:solidFill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ounded Rectangle 34"/>
          <p:cNvSpPr/>
          <p:nvPr/>
        </p:nvSpPr>
        <p:spPr>
          <a:xfrm>
            <a:off x="8193314" y="2177143"/>
            <a:ext cx="500743" cy="500743"/>
          </a:xfrm>
          <a:prstGeom prst="roundRect">
            <a:avLst>
              <a:gd name="adj" fmla="val 22000"/>
            </a:avLst>
          </a:prstGeom>
          <a:solidFill>
            <a:srgbClr val="6E5A7E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8149771" y="2288721"/>
            <a:ext cx="587829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457" b="1">
                <a:solidFill>
                  <a:srgbClr val="FFFFFF"/>
                </a:solidFill>
                <a:latin typeface="Jost"/>
              </a:rPr>
              <a:t>FK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813800" y="2013857"/>
            <a:ext cx="867229" cy="82731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71" b="0">
                <a:solidFill>
                  <a:srgbClr val="0E2841"/>
                </a:solidFill>
                <a:latin typeface="Inter"/>
              </a:rPr>
              <a:t>Founders Keepers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506857" y="1839686"/>
            <a:ext cx="326571" cy="217714"/>
          </a:xfrm>
          <a:prstGeom prst="roundRect">
            <a:avLst>
              <a:gd name="adj" fmla="val 50000"/>
            </a:avLst>
          </a:prstGeom>
          <a:solidFill>
            <a:srgbClr val="E95E4C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9506857" y="1858736"/>
            <a:ext cx="326571" cy="179614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942" b="1">
                <a:solidFill>
                  <a:srgbClr val="FFFFFF"/>
                </a:solidFill>
                <a:latin typeface="Inter"/>
              </a:rPr>
              <a:t>×2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392390" y="5594386"/>
            <a:ext cx="1705429" cy="979714"/>
          </a:xfrm>
          <a:prstGeom prst="roundRect">
            <a:avLst>
              <a:gd name="adj" fmla="val 11000"/>
            </a:avLst>
          </a:prstGeom>
          <a:solidFill>
            <a:srgbClr val="FFFFFF"/>
          </a:solidFill>
          <a:ln w="12700">
            <a:solidFill>
              <a:srgbClr val="DED7C8"/>
            </a:solidFill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Rounded Rectangle 40"/>
          <p:cNvSpPr/>
          <p:nvPr/>
        </p:nvSpPr>
        <p:spPr>
          <a:xfrm>
            <a:off x="2523018" y="5833872"/>
            <a:ext cx="500743" cy="500743"/>
          </a:xfrm>
          <a:prstGeom prst="roundRect">
            <a:avLst>
              <a:gd name="adj" fmla="val 22000"/>
            </a:avLst>
          </a:prstGeom>
          <a:solidFill>
            <a:srgbClr val="557A52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2479475" y="5945450"/>
            <a:ext cx="587829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457" b="1">
                <a:solidFill>
                  <a:srgbClr val="FFFFFF"/>
                </a:solidFill>
                <a:latin typeface="Jost"/>
              </a:rPr>
              <a:t>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43504" y="5670586"/>
            <a:ext cx="867229" cy="82731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71" b="0">
                <a:solidFill>
                  <a:srgbClr val="0E2841"/>
                </a:solidFill>
                <a:latin typeface="Inter"/>
              </a:rPr>
              <a:t>Albertine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44286" y="3156857"/>
            <a:ext cx="1705429" cy="979714"/>
          </a:xfrm>
          <a:prstGeom prst="roundRect">
            <a:avLst>
              <a:gd name="adj" fmla="val 11000"/>
            </a:avLst>
          </a:prstGeom>
          <a:solidFill>
            <a:srgbClr val="FFFFFF"/>
          </a:solidFill>
          <a:ln w="12700">
            <a:solidFill>
              <a:srgbClr val="DED7C8"/>
            </a:solidFill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5" name="Rounded Rectangle 44"/>
          <p:cNvSpPr/>
          <p:nvPr/>
        </p:nvSpPr>
        <p:spPr>
          <a:xfrm>
            <a:off x="674914" y="3396343"/>
            <a:ext cx="500743" cy="500743"/>
          </a:xfrm>
          <a:prstGeom prst="roundRect">
            <a:avLst>
              <a:gd name="adj" fmla="val 22000"/>
            </a:avLst>
          </a:prstGeom>
          <a:solidFill>
            <a:srgbClr val="3E5A74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631371" y="3507921"/>
            <a:ext cx="587829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457" b="1">
                <a:solidFill>
                  <a:srgbClr val="FFFFFF"/>
                </a:solidFill>
                <a:latin typeface="Jost"/>
              </a:rPr>
              <a:t>BM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95400" y="3233057"/>
            <a:ext cx="867229" cy="82731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71" b="0">
                <a:solidFill>
                  <a:srgbClr val="0E2841"/>
                </a:solidFill>
                <a:latin typeface="Inter"/>
              </a:rPr>
              <a:t>Beyond Meals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423886" y="3156857"/>
            <a:ext cx="1705429" cy="979714"/>
          </a:xfrm>
          <a:prstGeom prst="roundRect">
            <a:avLst>
              <a:gd name="adj" fmla="val 11000"/>
            </a:avLst>
          </a:prstGeom>
          <a:solidFill>
            <a:srgbClr val="FFFFFF"/>
          </a:solidFill>
          <a:ln w="12700">
            <a:solidFill>
              <a:srgbClr val="DED7C8"/>
            </a:solidFill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9" name="Rounded Rectangle 48"/>
          <p:cNvSpPr/>
          <p:nvPr/>
        </p:nvSpPr>
        <p:spPr>
          <a:xfrm>
            <a:off x="2554514" y="3396343"/>
            <a:ext cx="500743" cy="500743"/>
          </a:xfrm>
          <a:prstGeom prst="roundRect">
            <a:avLst>
              <a:gd name="adj" fmla="val 22000"/>
            </a:avLst>
          </a:prstGeom>
          <a:solidFill>
            <a:srgbClr val="A8553E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2510971" y="3507921"/>
            <a:ext cx="587829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457" b="1">
                <a:solidFill>
                  <a:srgbClr val="FFFFFF"/>
                </a:solidFill>
                <a:latin typeface="Jost"/>
              </a:rPr>
              <a:t>EY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75000" y="3233057"/>
            <a:ext cx="867229" cy="82731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71" b="0">
                <a:solidFill>
                  <a:srgbClr val="0E2841"/>
                </a:solidFill>
                <a:latin typeface="Inter"/>
              </a:rPr>
              <a:t>E&amp;Y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303486" y="3156857"/>
            <a:ext cx="1705429" cy="979714"/>
          </a:xfrm>
          <a:prstGeom prst="roundRect">
            <a:avLst>
              <a:gd name="adj" fmla="val 11000"/>
            </a:avLst>
          </a:prstGeom>
          <a:solidFill>
            <a:srgbClr val="FFFFFF"/>
          </a:solidFill>
          <a:ln w="12700">
            <a:solidFill>
              <a:srgbClr val="DED7C8"/>
            </a:solidFill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Rounded Rectangle 52"/>
          <p:cNvSpPr/>
          <p:nvPr/>
        </p:nvSpPr>
        <p:spPr>
          <a:xfrm>
            <a:off x="4434114" y="3396343"/>
            <a:ext cx="500743" cy="500743"/>
          </a:xfrm>
          <a:prstGeom prst="roundRect">
            <a:avLst>
              <a:gd name="adj" fmla="val 22000"/>
            </a:avLst>
          </a:prstGeom>
          <a:solidFill>
            <a:srgbClr val="4C6B6E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4390571" y="3507921"/>
            <a:ext cx="587829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457" b="1">
                <a:solidFill>
                  <a:srgbClr val="FFFFFF"/>
                </a:solidFill>
                <a:latin typeface="Jost"/>
              </a:rPr>
              <a:t>GL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54600" y="3233057"/>
            <a:ext cx="867229" cy="82731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71" b="0">
                <a:solidFill>
                  <a:srgbClr val="0E2841"/>
                </a:solidFill>
                <a:latin typeface="Inter"/>
              </a:rPr>
              <a:t>Gino LegalTech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183086" y="3156857"/>
            <a:ext cx="1705429" cy="979714"/>
          </a:xfrm>
          <a:prstGeom prst="roundRect">
            <a:avLst>
              <a:gd name="adj" fmla="val 11000"/>
            </a:avLst>
          </a:prstGeom>
          <a:solidFill>
            <a:srgbClr val="FFFFFF"/>
          </a:solidFill>
          <a:ln w="12700">
            <a:solidFill>
              <a:srgbClr val="DED7C8"/>
            </a:solidFill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7" name="Rounded Rectangle 56"/>
          <p:cNvSpPr/>
          <p:nvPr/>
        </p:nvSpPr>
        <p:spPr>
          <a:xfrm>
            <a:off x="6313714" y="3396343"/>
            <a:ext cx="500743" cy="500743"/>
          </a:xfrm>
          <a:prstGeom prst="roundRect">
            <a:avLst>
              <a:gd name="adj" fmla="val 22000"/>
            </a:avLst>
          </a:prstGeom>
          <a:solidFill>
            <a:srgbClr val="8A6A3A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270171" y="3507921"/>
            <a:ext cx="587829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457" b="1">
                <a:solidFill>
                  <a:srgbClr val="FFFFFF"/>
                </a:solidFill>
                <a:latin typeface="Jost"/>
              </a:rPr>
              <a:t>iO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934200" y="3233057"/>
            <a:ext cx="867229" cy="82731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71" b="0">
                <a:solidFill>
                  <a:srgbClr val="0E2841"/>
                </a:solidFill>
                <a:latin typeface="Inter"/>
              </a:rPr>
              <a:t>iO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062686" y="3156857"/>
            <a:ext cx="1705429" cy="979714"/>
          </a:xfrm>
          <a:prstGeom prst="roundRect">
            <a:avLst>
              <a:gd name="adj" fmla="val 11000"/>
            </a:avLst>
          </a:prstGeom>
          <a:solidFill>
            <a:srgbClr val="FFFFFF"/>
          </a:solidFill>
          <a:ln w="12700">
            <a:solidFill>
              <a:srgbClr val="DED7C8"/>
            </a:solidFill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1" name="Rounded Rectangle 60"/>
          <p:cNvSpPr/>
          <p:nvPr/>
        </p:nvSpPr>
        <p:spPr>
          <a:xfrm>
            <a:off x="8193314" y="3396343"/>
            <a:ext cx="500743" cy="500743"/>
          </a:xfrm>
          <a:prstGeom prst="roundRect">
            <a:avLst>
              <a:gd name="adj" fmla="val 22000"/>
            </a:avLst>
          </a:prstGeom>
          <a:solidFill>
            <a:srgbClr val="173251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2" name="TextBox 61"/>
          <p:cNvSpPr txBox="1"/>
          <p:nvPr/>
        </p:nvSpPr>
        <p:spPr>
          <a:xfrm>
            <a:off x="8149771" y="3507921"/>
            <a:ext cx="587829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457" b="1">
                <a:solidFill>
                  <a:srgbClr val="FFFFFF"/>
                </a:solidFill>
                <a:latin typeface="Jost"/>
              </a:rPr>
              <a:t>JB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13800" y="3233057"/>
            <a:ext cx="867229" cy="82731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71" b="0">
                <a:solidFill>
                  <a:srgbClr val="0E2841"/>
                </a:solidFill>
                <a:latin typeface="Inter"/>
              </a:rPr>
              <a:t>JBM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9942286" y="3156857"/>
            <a:ext cx="1705429" cy="979714"/>
          </a:xfrm>
          <a:prstGeom prst="roundRect">
            <a:avLst>
              <a:gd name="adj" fmla="val 11000"/>
            </a:avLst>
          </a:prstGeom>
          <a:solidFill>
            <a:srgbClr val="FFFFFF"/>
          </a:solidFill>
          <a:ln w="12700">
            <a:solidFill>
              <a:srgbClr val="DED7C8"/>
            </a:solidFill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5" name="Rounded Rectangle 64"/>
          <p:cNvSpPr/>
          <p:nvPr/>
        </p:nvSpPr>
        <p:spPr>
          <a:xfrm>
            <a:off x="10072914" y="3396343"/>
            <a:ext cx="500743" cy="500743"/>
          </a:xfrm>
          <a:prstGeom prst="roundRect">
            <a:avLst>
              <a:gd name="adj" fmla="val 22000"/>
            </a:avLst>
          </a:prstGeom>
          <a:solidFill>
            <a:srgbClr val="E0683A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TextBox 65"/>
          <p:cNvSpPr txBox="1"/>
          <p:nvPr/>
        </p:nvSpPr>
        <p:spPr>
          <a:xfrm>
            <a:off x="10029371" y="3507921"/>
            <a:ext cx="587829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457" b="1">
                <a:solidFill>
                  <a:srgbClr val="FFFFFF"/>
                </a:solidFill>
                <a:latin typeface="Jost"/>
              </a:rPr>
              <a:t>Ki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693400" y="3233057"/>
            <a:ext cx="867229" cy="82731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71" b="0">
                <a:solidFill>
                  <a:srgbClr val="0E2841"/>
                </a:solidFill>
                <a:latin typeface="Inter"/>
              </a:rPr>
              <a:t>Kingsgate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544286" y="4376057"/>
            <a:ext cx="1705429" cy="979714"/>
          </a:xfrm>
          <a:prstGeom prst="roundRect">
            <a:avLst>
              <a:gd name="adj" fmla="val 11000"/>
            </a:avLst>
          </a:prstGeom>
          <a:solidFill>
            <a:srgbClr val="FFFFFF"/>
          </a:solidFill>
          <a:ln w="12700">
            <a:solidFill>
              <a:srgbClr val="DED7C8"/>
            </a:solidFill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9" name="Rounded Rectangle 68"/>
          <p:cNvSpPr/>
          <p:nvPr/>
        </p:nvSpPr>
        <p:spPr>
          <a:xfrm>
            <a:off x="674914" y="4615543"/>
            <a:ext cx="500743" cy="500743"/>
          </a:xfrm>
          <a:prstGeom prst="roundRect">
            <a:avLst>
              <a:gd name="adj" fmla="val 22000"/>
            </a:avLst>
          </a:prstGeom>
          <a:solidFill>
            <a:srgbClr val="2F6E7A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631371" y="4727121"/>
            <a:ext cx="587829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457" b="1">
                <a:solidFill>
                  <a:srgbClr val="FFFFFF"/>
                </a:solidFill>
                <a:latin typeface="Jost"/>
              </a:rPr>
              <a:t>Ko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295400" y="4452257"/>
            <a:ext cx="867229" cy="82731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71" b="0">
                <a:solidFill>
                  <a:srgbClr val="0E2841"/>
                </a:solidFill>
                <a:latin typeface="Inter"/>
              </a:rPr>
              <a:t>Kochava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2423886" y="4376057"/>
            <a:ext cx="1705429" cy="979714"/>
          </a:xfrm>
          <a:prstGeom prst="roundRect">
            <a:avLst>
              <a:gd name="adj" fmla="val 11000"/>
            </a:avLst>
          </a:prstGeom>
          <a:solidFill>
            <a:srgbClr val="FFFFFF"/>
          </a:solidFill>
          <a:ln w="12700">
            <a:solidFill>
              <a:srgbClr val="DED7C8"/>
            </a:solidFill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Rounded Rectangle 72"/>
          <p:cNvSpPr/>
          <p:nvPr/>
        </p:nvSpPr>
        <p:spPr>
          <a:xfrm>
            <a:off x="2554514" y="4615543"/>
            <a:ext cx="500743" cy="500743"/>
          </a:xfrm>
          <a:prstGeom prst="roundRect">
            <a:avLst>
              <a:gd name="adj" fmla="val 22000"/>
            </a:avLst>
          </a:prstGeom>
          <a:solidFill>
            <a:srgbClr val="B5763A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2510971" y="4727121"/>
            <a:ext cx="587829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457" b="1">
                <a:solidFill>
                  <a:srgbClr val="FFFFFF"/>
                </a:solidFill>
                <a:latin typeface="Jost"/>
              </a:rPr>
              <a:t>MI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175000" y="4452257"/>
            <a:ext cx="867229" cy="82731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71" b="0">
                <a:solidFill>
                  <a:srgbClr val="0E2841"/>
                </a:solidFill>
                <a:latin typeface="Inter"/>
              </a:rPr>
              <a:t>Mantra Investment Partners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4303486" y="4376057"/>
            <a:ext cx="1705429" cy="979714"/>
          </a:xfrm>
          <a:prstGeom prst="roundRect">
            <a:avLst>
              <a:gd name="adj" fmla="val 11000"/>
            </a:avLst>
          </a:prstGeom>
          <a:solidFill>
            <a:srgbClr val="FFFFFF"/>
          </a:solidFill>
          <a:ln w="12700">
            <a:solidFill>
              <a:srgbClr val="DED7C8"/>
            </a:solidFill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Rounded Rectangle 76"/>
          <p:cNvSpPr/>
          <p:nvPr/>
        </p:nvSpPr>
        <p:spPr>
          <a:xfrm>
            <a:off x="4434114" y="4615543"/>
            <a:ext cx="500743" cy="500743"/>
          </a:xfrm>
          <a:prstGeom prst="roundRect">
            <a:avLst>
              <a:gd name="adj" fmla="val 22000"/>
            </a:avLst>
          </a:prstGeom>
          <a:solidFill>
            <a:srgbClr val="6E5A7E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4390571" y="4727121"/>
            <a:ext cx="587829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457" b="1">
                <a:solidFill>
                  <a:srgbClr val="FFFFFF"/>
                </a:solidFill>
                <a:latin typeface="Jost"/>
              </a:rPr>
              <a:t>Mo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054600" y="4452257"/>
            <a:ext cx="867229" cy="82731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71" b="0">
                <a:solidFill>
                  <a:srgbClr val="0E2841"/>
                </a:solidFill>
                <a:latin typeface="Inter"/>
              </a:rPr>
              <a:t>Moonfire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6183086" y="4376057"/>
            <a:ext cx="1705429" cy="979714"/>
          </a:xfrm>
          <a:prstGeom prst="roundRect">
            <a:avLst>
              <a:gd name="adj" fmla="val 11000"/>
            </a:avLst>
          </a:prstGeom>
          <a:solidFill>
            <a:srgbClr val="FFFFFF"/>
          </a:solidFill>
          <a:ln w="12700">
            <a:solidFill>
              <a:srgbClr val="DED7C8"/>
            </a:solidFill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1" name="Rounded Rectangle 80"/>
          <p:cNvSpPr/>
          <p:nvPr/>
        </p:nvSpPr>
        <p:spPr>
          <a:xfrm>
            <a:off x="6313714" y="4615543"/>
            <a:ext cx="500743" cy="500743"/>
          </a:xfrm>
          <a:prstGeom prst="roundRect">
            <a:avLst>
              <a:gd name="adj" fmla="val 22000"/>
            </a:avLst>
          </a:prstGeom>
          <a:solidFill>
            <a:srgbClr val="557A52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TextBox 81"/>
          <p:cNvSpPr txBox="1"/>
          <p:nvPr/>
        </p:nvSpPr>
        <p:spPr>
          <a:xfrm>
            <a:off x="6270171" y="4727121"/>
            <a:ext cx="587829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457" b="1">
                <a:solidFill>
                  <a:srgbClr val="FFFFFF"/>
                </a:solidFill>
                <a:latin typeface="Jost"/>
              </a:rPr>
              <a:t>OB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934200" y="4452257"/>
            <a:ext cx="867229" cy="82731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71" b="0">
                <a:solidFill>
                  <a:srgbClr val="0E2841"/>
                </a:solidFill>
                <a:latin typeface="Inter"/>
              </a:rPr>
              <a:t>Ocean Bear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8062686" y="4376057"/>
            <a:ext cx="1705429" cy="979714"/>
          </a:xfrm>
          <a:prstGeom prst="roundRect">
            <a:avLst>
              <a:gd name="adj" fmla="val 11000"/>
            </a:avLst>
          </a:prstGeom>
          <a:solidFill>
            <a:srgbClr val="FFFFFF"/>
          </a:solidFill>
          <a:ln w="12700">
            <a:solidFill>
              <a:srgbClr val="DED7C8"/>
            </a:solidFill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Rounded Rectangle 84"/>
          <p:cNvSpPr/>
          <p:nvPr/>
        </p:nvSpPr>
        <p:spPr>
          <a:xfrm>
            <a:off x="8193314" y="4615543"/>
            <a:ext cx="500743" cy="500743"/>
          </a:xfrm>
          <a:prstGeom prst="roundRect">
            <a:avLst>
              <a:gd name="adj" fmla="val 22000"/>
            </a:avLst>
          </a:prstGeom>
          <a:solidFill>
            <a:srgbClr val="3E5A74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8149771" y="4727121"/>
            <a:ext cx="587829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457" b="1">
                <a:solidFill>
                  <a:srgbClr val="FFFFFF"/>
                </a:solidFill>
                <a:latin typeface="Jost"/>
              </a:rPr>
              <a:t>Se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813800" y="4452257"/>
            <a:ext cx="867229" cy="82731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71" b="0">
                <a:solidFill>
                  <a:srgbClr val="0E2841"/>
                </a:solidFill>
                <a:latin typeface="Inter"/>
              </a:rPr>
              <a:t>Seek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9942286" y="4376057"/>
            <a:ext cx="1705429" cy="979714"/>
          </a:xfrm>
          <a:prstGeom prst="roundRect">
            <a:avLst>
              <a:gd name="adj" fmla="val 11000"/>
            </a:avLst>
          </a:prstGeom>
          <a:solidFill>
            <a:srgbClr val="FFFFFF"/>
          </a:solidFill>
          <a:ln w="12700">
            <a:solidFill>
              <a:srgbClr val="DED7C8"/>
            </a:solidFill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Rounded Rectangle 88"/>
          <p:cNvSpPr/>
          <p:nvPr/>
        </p:nvSpPr>
        <p:spPr>
          <a:xfrm>
            <a:off x="10072914" y="4615543"/>
            <a:ext cx="500743" cy="500743"/>
          </a:xfrm>
          <a:prstGeom prst="roundRect">
            <a:avLst>
              <a:gd name="adj" fmla="val 22000"/>
            </a:avLst>
          </a:prstGeom>
          <a:solidFill>
            <a:srgbClr val="A8553E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TextBox 89"/>
          <p:cNvSpPr txBox="1"/>
          <p:nvPr/>
        </p:nvSpPr>
        <p:spPr>
          <a:xfrm>
            <a:off x="10029371" y="4727121"/>
            <a:ext cx="587829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457" b="1">
                <a:solidFill>
                  <a:srgbClr val="FFFFFF"/>
                </a:solidFill>
                <a:latin typeface="Jost"/>
              </a:rPr>
              <a:t>SC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0693400" y="4452257"/>
            <a:ext cx="867229" cy="82731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71" b="0">
                <a:solidFill>
                  <a:srgbClr val="0E2841"/>
                </a:solidFill>
                <a:latin typeface="Inter"/>
              </a:rPr>
              <a:t>Spring Collective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544286" y="5595257"/>
            <a:ext cx="1705429" cy="979714"/>
          </a:xfrm>
          <a:prstGeom prst="roundRect">
            <a:avLst>
              <a:gd name="adj" fmla="val 11000"/>
            </a:avLst>
          </a:prstGeom>
          <a:solidFill>
            <a:srgbClr val="FFFFFF"/>
          </a:solidFill>
          <a:ln w="12700">
            <a:solidFill>
              <a:srgbClr val="DED7C8"/>
            </a:solidFill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3" name="Rounded Rectangle 92"/>
          <p:cNvSpPr/>
          <p:nvPr/>
        </p:nvSpPr>
        <p:spPr>
          <a:xfrm>
            <a:off x="674914" y="5834743"/>
            <a:ext cx="500743" cy="500743"/>
          </a:xfrm>
          <a:prstGeom prst="roundRect">
            <a:avLst>
              <a:gd name="adj" fmla="val 22000"/>
            </a:avLst>
          </a:prstGeom>
          <a:solidFill>
            <a:srgbClr val="4C6B6E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4" name="TextBox 93"/>
          <p:cNvSpPr txBox="1"/>
          <p:nvPr/>
        </p:nvSpPr>
        <p:spPr>
          <a:xfrm>
            <a:off x="631371" y="5946321"/>
            <a:ext cx="587829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457" b="1">
                <a:solidFill>
                  <a:srgbClr val="FFFFFF"/>
                </a:solidFill>
                <a:latin typeface="Jost"/>
              </a:rPr>
              <a:t>Sp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295400" y="5671457"/>
            <a:ext cx="867229" cy="82731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71" b="0">
                <a:solidFill>
                  <a:srgbClr val="0E2841"/>
                </a:solidFill>
                <a:latin typeface="Inter"/>
              </a:rPr>
              <a:t>Sprootbaby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9941850" y="1937657"/>
            <a:ext cx="1705429" cy="979714"/>
          </a:xfrm>
          <a:prstGeom prst="roundRect">
            <a:avLst>
              <a:gd name="adj" fmla="val 11000"/>
            </a:avLst>
          </a:prstGeom>
          <a:solidFill>
            <a:srgbClr val="FFFFFF"/>
          </a:solidFill>
          <a:ln w="12700">
            <a:solidFill>
              <a:srgbClr val="DED7C8"/>
            </a:solidFill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7" name="Rounded Rectangle 96"/>
          <p:cNvSpPr/>
          <p:nvPr/>
        </p:nvSpPr>
        <p:spPr>
          <a:xfrm>
            <a:off x="10072913" y="2168053"/>
            <a:ext cx="500743" cy="500743"/>
          </a:xfrm>
          <a:prstGeom prst="roundRect">
            <a:avLst>
              <a:gd name="adj" fmla="val 22000"/>
            </a:avLst>
          </a:prstGeom>
          <a:solidFill>
            <a:srgbClr val="8A6A3A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8" name="TextBox 97"/>
          <p:cNvSpPr txBox="1"/>
          <p:nvPr/>
        </p:nvSpPr>
        <p:spPr>
          <a:xfrm>
            <a:off x="10028935" y="2288721"/>
            <a:ext cx="587829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457" b="1">
                <a:solidFill>
                  <a:srgbClr val="FFFFFF"/>
                </a:solidFill>
                <a:latin typeface="Jost"/>
              </a:rPr>
              <a:t>TM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0692964" y="2345119"/>
            <a:ext cx="867229" cy="16478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71" b="0">
                <a:solidFill>
                  <a:srgbClr val="0E2841"/>
                </a:solidFill>
                <a:latin typeface="Inter"/>
              </a:rPr>
              <a:t>TMC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4271990" y="5595257"/>
            <a:ext cx="1705429" cy="979714"/>
          </a:xfrm>
          <a:prstGeom prst="roundRect">
            <a:avLst>
              <a:gd name="adj" fmla="val 11000"/>
            </a:avLst>
          </a:prstGeom>
          <a:solidFill>
            <a:srgbClr val="FFFFFF"/>
          </a:solidFill>
          <a:ln w="12700">
            <a:solidFill>
              <a:srgbClr val="DED7C8"/>
            </a:solidFill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5" name="Rounded Rectangle 104"/>
          <p:cNvSpPr/>
          <p:nvPr/>
        </p:nvSpPr>
        <p:spPr>
          <a:xfrm>
            <a:off x="4402618" y="5834743"/>
            <a:ext cx="500743" cy="500743"/>
          </a:xfrm>
          <a:prstGeom prst="roundRect">
            <a:avLst>
              <a:gd name="adj" fmla="val 22000"/>
            </a:avLst>
          </a:prstGeom>
          <a:solidFill>
            <a:srgbClr val="E0683A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6" name="TextBox 105"/>
          <p:cNvSpPr txBox="1"/>
          <p:nvPr/>
        </p:nvSpPr>
        <p:spPr>
          <a:xfrm>
            <a:off x="4359075" y="5946321"/>
            <a:ext cx="587829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457" b="1">
                <a:solidFill>
                  <a:srgbClr val="FFFFFF"/>
                </a:solidFill>
                <a:latin typeface="Jost"/>
              </a:rPr>
              <a:t>Tr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023104" y="5671457"/>
            <a:ext cx="867229" cy="82731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71" b="0">
                <a:solidFill>
                  <a:srgbClr val="0E2841"/>
                </a:solidFill>
                <a:latin typeface="Inter"/>
              </a:rPr>
              <a:t>Trip.com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6151590" y="5595257"/>
            <a:ext cx="1705429" cy="979714"/>
          </a:xfrm>
          <a:prstGeom prst="roundRect">
            <a:avLst>
              <a:gd name="adj" fmla="val 11000"/>
            </a:avLst>
          </a:prstGeom>
          <a:solidFill>
            <a:srgbClr val="FFFFFF"/>
          </a:solidFill>
          <a:ln w="12700">
            <a:solidFill>
              <a:srgbClr val="DED7C8"/>
            </a:solidFill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9" name="Rounded Rectangle 108"/>
          <p:cNvSpPr/>
          <p:nvPr/>
        </p:nvSpPr>
        <p:spPr>
          <a:xfrm>
            <a:off x="6282218" y="5834743"/>
            <a:ext cx="500743" cy="500743"/>
          </a:xfrm>
          <a:prstGeom prst="roundRect">
            <a:avLst>
              <a:gd name="adj" fmla="val 22000"/>
            </a:avLst>
          </a:prstGeom>
          <a:solidFill>
            <a:srgbClr val="2F6E7A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0" name="TextBox 109"/>
          <p:cNvSpPr txBox="1"/>
          <p:nvPr/>
        </p:nvSpPr>
        <p:spPr>
          <a:xfrm>
            <a:off x="6238675" y="5946321"/>
            <a:ext cx="587829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457" b="1">
                <a:solidFill>
                  <a:srgbClr val="FFFFFF"/>
                </a:solidFill>
                <a:latin typeface="Jost"/>
              </a:rPr>
              <a:t>UK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902704" y="5671457"/>
            <a:ext cx="867229" cy="82731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71" b="0">
                <a:solidFill>
                  <a:srgbClr val="0E2841"/>
                </a:solidFill>
                <a:latin typeface="Inter"/>
              </a:rPr>
              <a:t>UK Tote Group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8031190" y="5595257"/>
            <a:ext cx="1705429" cy="979714"/>
          </a:xfrm>
          <a:prstGeom prst="roundRect">
            <a:avLst>
              <a:gd name="adj" fmla="val 11000"/>
            </a:avLst>
          </a:prstGeom>
          <a:solidFill>
            <a:srgbClr val="FFFFFF"/>
          </a:solidFill>
          <a:ln w="12700">
            <a:solidFill>
              <a:srgbClr val="DED7C8"/>
            </a:solidFill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3" name="Rounded Rectangle 112"/>
          <p:cNvSpPr/>
          <p:nvPr/>
        </p:nvSpPr>
        <p:spPr>
          <a:xfrm>
            <a:off x="8161818" y="5834743"/>
            <a:ext cx="500743" cy="500743"/>
          </a:xfrm>
          <a:prstGeom prst="roundRect">
            <a:avLst>
              <a:gd name="adj" fmla="val 22000"/>
            </a:avLst>
          </a:prstGeom>
          <a:solidFill>
            <a:srgbClr val="B5763A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4" name="TextBox 113"/>
          <p:cNvSpPr txBox="1"/>
          <p:nvPr/>
        </p:nvSpPr>
        <p:spPr>
          <a:xfrm>
            <a:off x="8118275" y="5946321"/>
            <a:ext cx="587829" cy="27758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457" b="1">
                <a:solidFill>
                  <a:srgbClr val="FFFFFF"/>
                </a:solidFill>
                <a:latin typeface="Jost"/>
              </a:rPr>
              <a:t>Vo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782304" y="5671457"/>
            <a:ext cx="867229" cy="82731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71" b="0">
                <a:solidFill>
                  <a:srgbClr val="0E2841"/>
                </a:solidFill>
                <a:latin typeface="Inter"/>
              </a:rPr>
              <a:t>Voi/Manual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8D84DBA-C17C-D4E9-5B58-EE4F01077E33}"/>
              </a:ext>
            </a:extLst>
          </p:cNvPr>
          <p:cNvSpPr txBox="1"/>
          <p:nvPr/>
        </p:nvSpPr>
        <p:spPr>
          <a:xfrm>
            <a:off x="9659257" y="2011136"/>
            <a:ext cx="326571" cy="179614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942" b="1">
                <a:solidFill>
                  <a:srgbClr val="FFFFFF"/>
                </a:solidFill>
                <a:latin typeface="Inter"/>
              </a:rPr>
              <a:t>×2</a:t>
            </a:r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072233C7-E84B-5BDE-B447-219EC30A9A1F}"/>
              </a:ext>
            </a:extLst>
          </p:cNvPr>
          <p:cNvSpPr/>
          <p:nvPr/>
        </p:nvSpPr>
        <p:spPr>
          <a:xfrm>
            <a:off x="11321143" y="1840121"/>
            <a:ext cx="326571" cy="217714"/>
          </a:xfrm>
          <a:prstGeom prst="roundRect">
            <a:avLst>
              <a:gd name="adj" fmla="val 50000"/>
            </a:avLst>
          </a:prstGeom>
          <a:solidFill>
            <a:srgbClr val="E95E4C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22985AD-D21E-0B1E-A4C9-25CD6BE44BA3}"/>
              </a:ext>
            </a:extLst>
          </p:cNvPr>
          <p:cNvSpPr txBox="1"/>
          <p:nvPr/>
        </p:nvSpPr>
        <p:spPr>
          <a:xfrm>
            <a:off x="11321143" y="1859171"/>
            <a:ext cx="326571" cy="179614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942" b="1">
                <a:solidFill>
                  <a:srgbClr val="FFFFFF"/>
                </a:solidFill>
                <a:latin typeface="Inter"/>
              </a:rPr>
              <a:t>×2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1091672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GB" sz="1100" b="1">
                <a:solidFill>
                  <a:srgbClr val="E95E4C"/>
                </a:solidFill>
                <a:latin typeface="Inter"/>
              </a:rPr>
              <a:t>AI AGENT BUILDER ACADEMY · AUGUST 2026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548640"/>
            <a:ext cx="11091672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2800" b="1">
                <a:solidFill>
                  <a:srgbClr val="0E2841"/>
                </a:solidFill>
                <a:latin typeface="Jost"/>
              </a:rPr>
              <a:t>Über mich</a:t>
            </a:r>
            <a:endParaRPr sz="2800" b="1" i="0">
              <a:solidFill>
                <a:srgbClr val="0E2841"/>
              </a:solidFill>
              <a:latin typeface="Jos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3D2525-3FCA-F6EA-1268-2BEA2FB65238}"/>
              </a:ext>
            </a:extLst>
          </p:cNvPr>
          <p:cNvSpPr/>
          <p:nvPr/>
        </p:nvSpPr>
        <p:spPr>
          <a:xfrm>
            <a:off x="640535" y="1877841"/>
            <a:ext cx="4544268" cy="4172831"/>
          </a:xfrm>
          <a:prstGeom prst="roundRect">
            <a:avLst>
              <a:gd name="adj" fmla="val 4500"/>
            </a:avLst>
          </a:prstGeom>
          <a:solidFill>
            <a:srgbClr val="FFFFFF"/>
          </a:solidFill>
          <a:ln w="9525">
            <a:solidFill>
              <a:srgbClr val="E3E0DA"/>
            </a:solidFill>
          </a:ln>
          <a:effectLst>
            <a:outerShdw blurRad="100000" dist="40000" dir="5400000" rotWithShape="0">
              <a:srgbClr val="0E2841">
                <a:alpha val="1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>
              <a:solidFill>
                <a:schemeClr val="tx1"/>
              </a:solidFill>
            </a:endParaRPr>
          </a:p>
          <a:p>
            <a:endParaRPr lang="en-GB" sz="1600">
              <a:solidFill>
                <a:schemeClr val="tx1"/>
              </a:solidFill>
            </a:endParaRPr>
          </a:p>
          <a:p>
            <a:endParaRPr lang="en-GB" sz="1600">
              <a:solidFill>
                <a:schemeClr val="tx1"/>
              </a:solidFill>
            </a:endParaRPr>
          </a:p>
          <a:p>
            <a:endParaRPr lang="en-GB" sz="1600">
              <a:solidFill>
                <a:schemeClr val="tx1"/>
              </a:solidFill>
            </a:endParaRPr>
          </a:p>
          <a:p>
            <a:endParaRPr lang="en-GB" sz="1600">
              <a:solidFill>
                <a:schemeClr val="tx1"/>
              </a:solidFill>
            </a:endParaRPr>
          </a:p>
          <a:p>
            <a:r>
              <a:rPr lang="en-GB" sz="1600">
                <a:solidFill>
                  <a:schemeClr val="tx1"/>
                </a:solidFill>
              </a:rPr>
              <a:t/>
            </a:r>
          </a:p>
          <a:p>
            <a:pPr marL="285750" indent="-285750">
              <a:buFont typeface="Inter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/>
            </a:r>
          </a:p>
          <a:p>
            <a:pPr marL="285750" indent="-285750">
              <a:buFont typeface="Inter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/>
            </a:r>
          </a:p>
          <a:p>
            <a:pPr marL="285750" indent="-285750">
              <a:buFont typeface="Inter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/>
            </a:r>
          </a:p>
          <a:p>
            <a:pPr marL="285750" indent="-285750">
              <a:buFont typeface="Inter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/>
            </a:r>
          </a:p>
          <a:p>
            <a:pPr marL="285750" indent="-285750">
              <a:buFont typeface="Inter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/>
            </a:r>
          </a:p>
          <a:p>
            <a:pPr marL="285750" indent="-285750">
              <a:buFont typeface="Inter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/>
            </a:r>
          </a:p>
          <a:p>
            <a:pPr marL="285750" indent="-285750">
              <a:buFont typeface="Inter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/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3737E4-FD43-E186-5373-90A90ED860E8}"/>
              </a:ext>
            </a:extLst>
          </p:cNvPr>
          <p:cNvSpPr/>
          <p:nvPr/>
        </p:nvSpPr>
        <p:spPr>
          <a:xfrm>
            <a:off x="6719666" y="1861136"/>
            <a:ext cx="4544268" cy="4172831"/>
          </a:xfrm>
          <a:prstGeom prst="roundRect">
            <a:avLst>
              <a:gd name="adj" fmla="val 4500"/>
            </a:avLst>
          </a:prstGeom>
          <a:solidFill>
            <a:srgbClr val="FFFFFF"/>
          </a:solidFill>
          <a:ln w="9525">
            <a:solidFill>
              <a:srgbClr val="E3E0DA"/>
            </a:solidFill>
          </a:ln>
          <a:effectLst>
            <a:outerShdw blurRad="100000" dist="40000" dir="5400000" rotWithShape="0">
              <a:srgbClr val="0E2841">
                <a:alpha val="1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42950" lvl="1" indent="-285750">
              <a:buFont typeface="Inter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  <a:p>
            <a:pPr marL="742950" lvl="1" indent="-285750">
              <a:buFont typeface="Inter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  <a:p>
            <a:pPr lvl="1"/>
            <a:endParaRPr lang="en-GB" sz="1600">
              <a:solidFill>
                <a:schemeClr val="tx1"/>
              </a:solidFill>
            </a:endParaRPr>
          </a:p>
          <a:p>
            <a:pPr marL="742950" lvl="1" indent="-285750">
              <a:buFont typeface="Inter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KI-Agenten in Unternehmen bringen, Workflows automatisieren</a:t>
            </a:r>
          </a:p>
          <a:p>
            <a:pPr marL="742950" lvl="1" indent="-285750">
              <a:buFont typeface="Inter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KI-Trainings für Führungskräfte, plus Aufbau des QIMP High-Tech Incubators in Braunschweig</a:t>
            </a:r>
          </a:p>
        </p:txBody>
      </p:sp>
      <p:pic>
        <p:nvPicPr>
          <p:cNvPr id="11" name="HIL Logo" descr="hil_logo.png">
            <a:extLst>
              <a:ext uri="{FF2B5EF4-FFF2-40B4-BE49-F238E27FC236}">
                <a16:creationId xmlns:a16="http://schemas.microsoft.com/office/drawing/2014/main" id="{2FDBF10F-0326-0871-AD08-5DCDDA2F5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738" y="1999639"/>
            <a:ext cx="2282344" cy="3233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FA7F23-B3EB-EDC3-5391-64C60D4702A6}"/>
              </a:ext>
            </a:extLst>
          </p:cNvPr>
          <p:cNvSpPr txBox="1"/>
          <p:nvPr/>
        </p:nvSpPr>
        <p:spPr>
          <a:xfrm>
            <a:off x="2331720" y="2331720"/>
            <a:ext cx="2697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Nicolas Meibohm</a:t>
            </a:r>
          </a:p>
          <a:p>
            <a:r>
              <a:rPr lang="en-GB" sz="1600"/>
              <a:t>Deutschland, lebt in Veltheim</a:t>
            </a:r>
            <a:endParaRPr lang="en-GB"/>
          </a:p>
        </p:txBody>
      </p:sp>
      <p:pic>
        <p:nvPicPr>
          <p:cNvPr id="13" name="Picture 12" descr="nico_avata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48" y="2084831"/>
            <a:ext cx="1234440" cy="12344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8680" y="3611880"/>
            <a:ext cx="4069080" cy="228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sz="1150" b="1">
                <a:solidFill>
                  <a:srgbClr val="5A6370"/>
                </a:solidFill>
                <a:latin typeface="Inter"/>
              </a:rPr>
              <a:t>Vorher</a:t>
            </a:r>
          </a:p>
          <a:p>
            <a:pPr>
              <a:lnSpc>
                <a:spcPct val="105000"/>
              </a:lnSpc>
              <a:spcAft>
                <a:spcPts val="400"/>
              </a:spcAft>
            </a:pPr>
            <a:r>
              <a:rPr sz="1250" b="0">
                <a:solidFill>
                  <a:srgbClr val="2B3542"/>
                </a:solidFill>
                <a:latin typeface="Inter"/>
              </a:rPr>
              <a:t>•  Head of Business Development, Oxolo (KI-SaaS)</a:t>
            </a:r>
          </a:p>
          <a:p>
            <a:pPr>
              <a:lnSpc>
                <a:spcPct val="105000"/>
              </a:lnSpc>
              <a:spcAft>
                <a:spcPts val="400"/>
              </a:spcAft>
            </a:pPr>
            <a:r>
              <a:rPr sz="1250" b="0">
                <a:solidFill>
                  <a:srgbClr val="2B3542"/>
                </a:solidFill>
                <a:latin typeface="Inter"/>
              </a:rPr>
              <a:t>•  Co-Founder &amp; Head of Connected Car, UUNO / Axel Springer</a:t>
            </a:r>
          </a:p>
          <a:p>
            <a:pPr>
              <a:lnSpc>
                <a:spcPct val="105000"/>
              </a:lnSpc>
              <a:spcAft>
                <a:spcPts val="400"/>
              </a:spcAft>
            </a:pPr>
            <a:r>
              <a:rPr sz="1250" b="0">
                <a:solidFill>
                  <a:srgbClr val="2B3542"/>
                </a:solidFill>
                <a:latin typeface="Inter"/>
              </a:rPr>
              <a:t>•  Head of YouTube &amp; Social Media, Axel Springer / BILD</a:t>
            </a:r>
          </a:p>
          <a:p>
            <a:pPr>
              <a:lnSpc>
                <a:spcPct val="105000"/>
              </a:lnSpc>
              <a:spcAft>
                <a:spcPts val="400"/>
              </a:spcAft>
            </a:pPr>
            <a:r>
              <a:rPr sz="1250" b="0">
                <a:solidFill>
                  <a:srgbClr val="2B3542"/>
                </a:solidFill>
                <a:latin typeface="Inter"/>
              </a:rPr>
              <a:t>•  Product Manager Sports, BILD</a:t>
            </a:r>
          </a:p>
          <a:p>
            <a:pPr>
              <a:lnSpc>
                <a:spcPct val="105000"/>
              </a:lnSpc>
              <a:spcAft>
                <a:spcPts val="400"/>
              </a:spcAft>
            </a:pPr>
            <a:r>
              <a:rPr sz="1250" b="0">
                <a:solidFill>
                  <a:srgbClr val="2B3542"/>
                </a:solidFill>
                <a:latin typeface="Inter"/>
              </a:rPr>
              <a:t>•  Consultant, Goldmedia</a:t>
            </a:r>
          </a:p>
          <a:p>
            <a:pPr>
              <a:lnSpc>
                <a:spcPct val="105000"/>
              </a:lnSpc>
              <a:spcAft>
                <a:spcPts val="400"/>
              </a:spcAft>
            </a:pPr>
            <a:r>
              <a:rPr sz="1250" b="0">
                <a:solidFill>
                  <a:srgbClr val="2B3542"/>
                </a:solidFill>
                <a:latin typeface="Inter"/>
              </a:rPr>
              <a:t>•  Dipl.-Kfm. (MBA), Leuphana Lüneburg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32C09-B067-6C2A-5277-7F70F6FA7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C74A4D-788C-9A17-88FB-C3F8D084E53A}"/>
              </a:ext>
            </a:extLst>
          </p:cNvPr>
          <p:cNvSpPr txBox="1"/>
          <p:nvPr/>
        </p:nvSpPr>
        <p:spPr>
          <a:xfrm>
            <a:off x="548640" y="274320"/>
            <a:ext cx="11091672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95E4C"/>
                </a:solidFill>
                <a:latin typeface="Inter"/>
              </a:rPr>
              <a:t>AI AGENT BUILDER ACADEMY · AUGUST 2026</a:t>
            </a:r>
            <a:r>
              <a:rPr lang="en-GB" sz="1100" b="1" i="0">
                <a:solidFill>
                  <a:srgbClr val="E95E4C"/>
                </a:solidFill>
                <a:latin typeface="Inter"/>
              </a:rPr>
              <a:t/>
            </a:r>
            <a:endParaRPr sz="1100" b="1" i="0">
              <a:solidFill>
                <a:srgbClr val="E95E4C"/>
              </a:solidFill>
              <a:latin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D105E0-357E-F659-0338-E0C01136FE07}"/>
              </a:ext>
            </a:extLst>
          </p:cNvPr>
          <p:cNvSpPr txBox="1"/>
          <p:nvPr/>
        </p:nvSpPr>
        <p:spPr>
          <a:xfrm>
            <a:off x="548640" y="548640"/>
            <a:ext cx="11091672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800" b="1" i="0">
                <a:solidFill>
                  <a:srgbClr val="0E2841"/>
                </a:solidFill>
                <a:latin typeface="Jost"/>
              </a:rPr>
              <a:t>Die Reise in vier Wochen</a:t>
            </a:r>
            <a:r>
              <a:rPr lang="en-GB" sz="2800" b="1" i="0">
                <a:solidFill>
                  <a:srgbClr val="0E2841"/>
                </a:solidFill>
                <a:latin typeface="Jost"/>
              </a:rPr>
              <a:t/>
            </a:r>
            <a:r>
              <a:rPr sz="2800" b="1" i="0">
                <a:solidFill>
                  <a:srgbClr val="0E2841"/>
                </a:solidFill>
                <a:latin typeface="Jost"/>
              </a:rPr>
              <a:t/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F4ADB36-388E-EE13-CEE6-842E7FD599F8}"/>
              </a:ext>
            </a:extLst>
          </p:cNvPr>
          <p:cNvSpPr/>
          <p:nvPr/>
        </p:nvSpPr>
        <p:spPr>
          <a:xfrm>
            <a:off x="548640" y="2011680"/>
            <a:ext cx="2542032" cy="2286000"/>
          </a:xfrm>
          <a:prstGeom prst="roundRect">
            <a:avLst>
              <a:gd name="adj" fmla="val 4500"/>
            </a:avLst>
          </a:prstGeom>
          <a:solidFill>
            <a:srgbClr val="FFFFFF"/>
          </a:solidFill>
          <a:ln w="9525">
            <a:solidFill>
              <a:srgbClr val="E3E0DA"/>
            </a:solidFill>
          </a:ln>
          <a:effectLst>
            <a:outerShdw blurRad="100000" dist="40000" dir="5400000" rotWithShape="0">
              <a:srgbClr val="0E2841">
                <a:alpha val="1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46304" bIns="109728" rtlCol="0" anchor="t"/>
          <a:lstStyle/>
          <a:p>
            <a:pPr algn="l">
              <a:spcAft>
                <a:spcPts val="400"/>
              </a:spcAft>
            </a:pPr>
            <a:r>
              <a:rPr sz="1400" b="1">
                <a:solidFill>
                  <a:srgbClr val="E95E4C"/>
                </a:solidFill>
                <a:latin typeface="Inter"/>
              </a:rPr>
              <a:t>WOCHE 1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sz="1900" b="1" i="0">
                <a:solidFill>
                  <a:srgbClr val="0E2841"/>
                </a:solidFill>
                <a:latin typeface="Jost"/>
              </a:rPr>
              <a:t>Der Baumeister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00" b="0" i="0">
                <a:solidFill>
                  <a:srgbClr val="2B3542"/>
                </a:solidFill>
                <a:latin typeface="Inter"/>
              </a:rPr>
              <a:t>Website oder App designt, gecodet und deployed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8E6A9-EDC6-8232-760B-6C3C7A6B82D0}"/>
              </a:ext>
            </a:extLst>
          </p:cNvPr>
          <p:cNvSpPr txBox="1"/>
          <p:nvPr/>
        </p:nvSpPr>
        <p:spPr>
          <a:xfrm>
            <a:off x="3099816" y="2926080"/>
            <a:ext cx="307848" cy="4572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800" b="1" i="0">
                <a:solidFill>
                  <a:srgbClr val="E95E4C"/>
                </a:solidFill>
                <a:latin typeface="Inter"/>
              </a:rPr>
              <a:t>→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3B64075-12F7-5499-AE76-10A80F5DE59F}"/>
              </a:ext>
            </a:extLst>
          </p:cNvPr>
          <p:cNvSpPr/>
          <p:nvPr/>
        </p:nvSpPr>
        <p:spPr>
          <a:xfrm>
            <a:off x="3398520" y="2011680"/>
            <a:ext cx="2542032" cy="2286000"/>
          </a:xfrm>
          <a:prstGeom prst="roundRect">
            <a:avLst>
              <a:gd name="adj" fmla="val 4500"/>
            </a:avLst>
          </a:prstGeom>
          <a:solidFill>
            <a:srgbClr val="FFFFFF"/>
          </a:solidFill>
          <a:ln w="9525">
            <a:solidFill>
              <a:srgbClr val="E3E0DA"/>
            </a:solidFill>
          </a:ln>
          <a:effectLst>
            <a:outerShdw blurRad="100000" dist="40000" dir="5400000" rotWithShape="0">
              <a:srgbClr val="0E2841">
                <a:alpha val="1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46304" bIns="109728" rtlCol="0" anchor="t"/>
          <a:lstStyle/>
          <a:p>
            <a:pPr algn="l">
              <a:spcAft>
                <a:spcPts val="400"/>
              </a:spcAft>
            </a:pPr>
            <a:r>
              <a:rPr sz="1400" b="1">
                <a:solidFill>
                  <a:srgbClr val="E95E4C"/>
                </a:solidFill>
                <a:latin typeface="Inter"/>
              </a:rPr>
              <a:t>WOCHE 2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sz="1900" b="1" i="0">
                <a:solidFill>
                  <a:srgbClr val="0E2841"/>
                </a:solidFill>
                <a:latin typeface="Jost"/>
              </a:rPr>
              <a:t>Der Automatisierer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00" b="0" i="0">
                <a:solidFill>
                  <a:srgbClr val="2B3542"/>
                </a:solidFill>
                <a:latin typeface="Inter"/>
              </a:rPr>
              <a:t>Erste Agenten: Cowork, Scheduled Tasks, Subagenten, MCP-Verbindungen, Skills</a:t>
            </a:r>
            <a:r>
              <a:rPr lang="en-GB" sz="1300" b="0" i="0">
                <a:solidFill>
                  <a:srgbClr val="2B3542"/>
                </a:solidFill>
                <a:latin typeface="Inter"/>
              </a:rPr>
              <a:t/>
            </a:r>
            <a:endParaRPr sz="1300" b="0" i="0">
              <a:solidFill>
                <a:srgbClr val="2B3542"/>
              </a:solidFill>
              <a:latin typeface="In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090A4-5BDB-91D1-05FF-906BDF017CF3}"/>
              </a:ext>
            </a:extLst>
          </p:cNvPr>
          <p:cNvSpPr txBox="1"/>
          <p:nvPr/>
        </p:nvSpPr>
        <p:spPr>
          <a:xfrm>
            <a:off x="5949696" y="2926080"/>
            <a:ext cx="307848" cy="4572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800" b="1" i="0">
                <a:solidFill>
                  <a:srgbClr val="E95E4C"/>
                </a:solidFill>
                <a:latin typeface="Inter"/>
              </a:rPr>
              <a:t>→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9E13249-0BB1-EE9E-E1CA-B974AB5A114A}"/>
              </a:ext>
            </a:extLst>
          </p:cNvPr>
          <p:cNvSpPr/>
          <p:nvPr/>
        </p:nvSpPr>
        <p:spPr>
          <a:xfrm>
            <a:off x="6248400" y="2011680"/>
            <a:ext cx="2542032" cy="2286000"/>
          </a:xfrm>
          <a:prstGeom prst="roundRect">
            <a:avLst>
              <a:gd name="adj" fmla="val 4500"/>
            </a:avLst>
          </a:prstGeom>
          <a:solidFill>
            <a:srgbClr val="FFFFFF"/>
          </a:solidFill>
          <a:ln w="9525">
            <a:solidFill>
              <a:srgbClr val="E3E0DA"/>
            </a:solidFill>
          </a:ln>
          <a:effectLst>
            <a:outerShdw blurRad="100000" dist="40000" dir="5400000" rotWithShape="0">
              <a:srgbClr val="0E2841">
                <a:alpha val="1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46304" bIns="109728" rtlCol="0" anchor="t"/>
          <a:lstStyle/>
          <a:p>
            <a:pPr algn="l">
              <a:spcAft>
                <a:spcPts val="400"/>
              </a:spcAft>
            </a:pPr>
            <a:r>
              <a:rPr sz="1400" b="1">
                <a:solidFill>
                  <a:srgbClr val="E95E4C"/>
                </a:solidFill>
                <a:latin typeface="Inter"/>
              </a:rPr>
              <a:t>WOCHE 3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sz="1900" b="1" i="0">
                <a:solidFill>
                  <a:srgbClr val="0E2841"/>
                </a:solidFill>
                <a:latin typeface="Jost"/>
              </a:rPr>
              <a:t>Die Kommando­zentrale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300" b="0" i="0">
                <a:solidFill>
                  <a:srgbClr val="2B3542"/>
                </a:solidFill>
                <a:latin typeface="Inter"/>
              </a:rPr>
              <a:t>Mehrstufige Automatisierungen, fortgeschrittene Agenten</a:t>
            </a:r>
            <a:r>
              <a:rPr sz="1300" b="0" i="0">
                <a:solidFill>
                  <a:srgbClr val="2B3542"/>
                </a:solidFill>
                <a:latin typeface="Inter"/>
              </a:rPr>
              <a:t/>
            </a:r>
            <a:r>
              <a:rPr lang="en-GB" sz="1300" b="0" i="0">
                <a:solidFill>
                  <a:srgbClr val="2B3542"/>
                </a:solidFill>
                <a:latin typeface="Inter"/>
              </a:rPr>
              <a:t/>
            </a:r>
            <a:endParaRPr sz="1300" b="0" i="0">
              <a:solidFill>
                <a:srgbClr val="2B3542"/>
              </a:solidFill>
              <a:latin typeface="Inte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39430-4A2D-5FAD-9C02-3C3243CD6FA7}"/>
              </a:ext>
            </a:extLst>
          </p:cNvPr>
          <p:cNvSpPr txBox="1"/>
          <p:nvPr/>
        </p:nvSpPr>
        <p:spPr>
          <a:xfrm>
            <a:off x="8799576" y="2926080"/>
            <a:ext cx="307848" cy="4572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800" b="1" i="0">
                <a:solidFill>
                  <a:srgbClr val="E95E4C"/>
                </a:solidFill>
                <a:latin typeface="Inter"/>
              </a:rPr>
              <a:t>→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8C1BF51-2EE8-BAE5-F0F8-19EA8AD7E568}"/>
              </a:ext>
            </a:extLst>
          </p:cNvPr>
          <p:cNvSpPr/>
          <p:nvPr/>
        </p:nvSpPr>
        <p:spPr>
          <a:xfrm>
            <a:off x="9116568" y="2011680"/>
            <a:ext cx="2542032" cy="2286000"/>
          </a:xfrm>
          <a:prstGeom prst="roundRect">
            <a:avLst>
              <a:gd name="adj" fmla="val 4500"/>
            </a:avLst>
          </a:prstGeom>
          <a:solidFill>
            <a:srgbClr val="FFFFFF"/>
          </a:solidFill>
          <a:ln w="9525">
            <a:solidFill>
              <a:srgbClr val="E3E0DA"/>
            </a:solidFill>
          </a:ln>
          <a:effectLst>
            <a:outerShdw blurRad="100000" dist="40000" dir="5400000" rotWithShape="0">
              <a:srgbClr val="0E2841">
                <a:alpha val="1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46304" bIns="109728" rtlCol="0" anchor="t"/>
          <a:lstStyle/>
          <a:p>
            <a:pPr algn="l">
              <a:spcAft>
                <a:spcPts val="400"/>
              </a:spcAft>
            </a:pPr>
            <a:r>
              <a:rPr sz="1400" b="1">
                <a:solidFill>
                  <a:srgbClr val="E95E4C"/>
                </a:solidFill>
                <a:latin typeface="Inter"/>
              </a:rPr>
              <a:t>WOCHE 4</a:t>
            </a:r>
            <a:r>
              <a:rPr lang="en-GB" sz="1400" b="1">
                <a:solidFill>
                  <a:srgbClr val="E95E4C"/>
                </a:solidFill>
                <a:latin typeface="Inter"/>
              </a:rPr>
              <a:t/>
            </a:r>
            <a:endParaRPr sz="1400" b="1">
              <a:solidFill>
                <a:srgbClr val="E95E4C"/>
              </a:solidFill>
              <a:latin typeface="Inter"/>
            </a:endParaRP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GB" sz="1900" b="1" i="0">
                <a:solidFill>
                  <a:srgbClr val="0E2841"/>
                </a:solidFill>
                <a:latin typeface="Jost"/>
              </a:rPr>
              <a:t>Autonome Agenten</a:t>
            </a:r>
            <a:endParaRPr sz="1900" b="1" i="0">
              <a:solidFill>
                <a:srgbClr val="0E2841"/>
              </a:solidFill>
              <a:latin typeface="Jost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00" b="0" i="0">
                <a:solidFill>
                  <a:srgbClr val="2B3542"/>
                </a:solidFill>
                <a:latin typeface="Inter"/>
              </a:rPr>
              <a:t>MCP-Verbindungen, Skills, mehrstufige Automatisierungen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7A17B2-46F7-FE74-475C-E0B77EAF444B}"/>
              </a:ext>
            </a:extLst>
          </p:cNvPr>
          <p:cNvSpPr txBox="1"/>
          <p:nvPr/>
        </p:nvSpPr>
        <p:spPr>
          <a:xfrm>
            <a:off x="548640" y="5329833"/>
            <a:ext cx="11091672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400" b="1" i="0">
                <a:solidFill>
                  <a:srgbClr val="0E2841"/>
                </a:solidFill>
                <a:latin typeface="Jost"/>
              </a:rPr>
              <a:t>Das Ziel: Top 1%</a:t>
            </a:r>
            <a:endParaRPr sz="2400" b="1" i="0">
              <a:solidFill>
                <a:srgbClr val="0E2841"/>
              </a:solidFill>
              <a:latin typeface="Jost"/>
            </a:endParaRPr>
          </a:p>
        </p:txBody>
      </p:sp>
    </p:spTree>
    <p:extLst>
      <p:ext uri="{BB962C8B-B14F-4D97-AF65-F5344CB8AC3E}">
        <p14:creationId xmlns:p14="http://schemas.microsoft.com/office/powerpoint/2010/main" val="411599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C01D7-2B7D-E72E-E468-8F1405393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09C5B2-A30B-7DC5-F47E-3D70172D5E76}"/>
              </a:ext>
            </a:extLst>
          </p:cNvPr>
          <p:cNvSpPr txBox="1"/>
          <p:nvPr/>
        </p:nvSpPr>
        <p:spPr>
          <a:xfrm>
            <a:off x="548640" y="274320"/>
            <a:ext cx="11091672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95E4C"/>
                </a:solidFill>
                <a:latin typeface="Inter"/>
              </a:rPr>
              <a:t>AI AGENT BUILDER ACADEMY · AUGUST 2026</a:t>
            </a:r>
            <a:r>
              <a:rPr lang="en-GB" sz="1100" b="1" i="0">
                <a:solidFill>
                  <a:srgbClr val="E95E4C"/>
                </a:solidFill>
                <a:latin typeface="Inter"/>
              </a:rPr>
              <a:t/>
            </a:r>
            <a:endParaRPr sz="1100" b="1" i="0">
              <a:solidFill>
                <a:srgbClr val="E95E4C"/>
              </a:solidFill>
              <a:latin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3AC03-6F3E-CC7C-1256-916BF821AB61}"/>
              </a:ext>
            </a:extLst>
          </p:cNvPr>
          <p:cNvSpPr txBox="1"/>
          <p:nvPr/>
        </p:nvSpPr>
        <p:spPr>
          <a:xfrm>
            <a:off x="548640" y="548640"/>
            <a:ext cx="11091672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2800" b="1" i="0">
                <a:solidFill>
                  <a:srgbClr val="0E2841"/>
                </a:solidFill>
                <a:latin typeface="Jost"/>
              </a:rPr>
              <a:t>Am Ende ist das eine ...</a:t>
            </a:r>
            <a:endParaRPr sz="2800" b="1" i="0">
              <a:solidFill>
                <a:srgbClr val="0E2841"/>
              </a:solidFill>
              <a:latin typeface="Jos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" y="2788920"/>
            <a:ext cx="11091672" cy="1554480"/>
          </a:xfrm>
          <a:prstGeom prst="rect">
            <a:avLst/>
          </a:prstGeom>
          <a:noFill/>
        </p:spPr>
        <p:txBody>
          <a:bodyPr wrap="none" lIns="0" rIns="0" tIns="0" bIns="0" anchor="ctr">
            <a:spAutoFit/>
          </a:bodyPr>
          <a:lstStyle/>
          <a:p>
            <a:pPr algn="l"/>
            <a:r>
              <a:rPr sz="8400" b="1">
                <a:solidFill>
                  <a:srgbClr val="0E2841"/>
                </a:solidFill>
                <a:latin typeface="Jost"/>
              </a:rPr>
              <a:t>Forcing </a:t>
            </a:r>
            <a:r>
              <a:rPr sz="8400" b="1">
                <a:solidFill>
                  <a:srgbClr val="E95E4C"/>
                </a:solidFill>
                <a:latin typeface="Jost"/>
              </a:rPr>
              <a:t>Function.</a:t>
            </a:r>
          </a:p>
        </p:txBody>
      </p:sp>
    </p:spTree>
    <p:extLst>
      <p:ext uri="{BB962C8B-B14F-4D97-AF65-F5344CB8AC3E}">
        <p14:creationId xmlns:p14="http://schemas.microsoft.com/office/powerpoint/2010/main" val="374075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08170-935B-3428-DE0E-C861A097D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476B3-370B-6EE9-FDAE-55FFFF923769}"/>
              </a:ext>
            </a:extLst>
          </p:cNvPr>
          <p:cNvSpPr txBox="1"/>
          <p:nvPr/>
        </p:nvSpPr>
        <p:spPr>
          <a:xfrm>
            <a:off x="548640" y="274320"/>
            <a:ext cx="11091672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95E4C"/>
                </a:solidFill>
                <a:latin typeface="Inter"/>
              </a:rPr>
              <a:t>AI AGENT BUILDER ACADEMY · AUGUST 2026</a:t>
            </a:r>
            <a:r>
              <a:rPr lang="en-GB" sz="1100" b="1" i="0">
                <a:solidFill>
                  <a:srgbClr val="E95E4C"/>
                </a:solidFill>
                <a:latin typeface="Inter"/>
              </a:rPr>
              <a:t/>
            </a:r>
            <a:endParaRPr sz="1100" b="1" i="0">
              <a:solidFill>
                <a:srgbClr val="E95E4C"/>
              </a:solidFill>
              <a:latin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4FEE70-3826-F05E-4D0A-0BEBC08E5384}"/>
              </a:ext>
            </a:extLst>
          </p:cNvPr>
          <p:cNvSpPr txBox="1"/>
          <p:nvPr/>
        </p:nvSpPr>
        <p:spPr>
          <a:xfrm>
            <a:off x="548640" y="548640"/>
            <a:ext cx="11091672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2800" b="1" i="0">
                <a:solidFill>
                  <a:srgbClr val="0E2841"/>
                </a:solidFill>
                <a:latin typeface="Jost"/>
              </a:rPr>
              <a:t>Der Wochenrhythmus, rund 5 Stunden gesamt</a:t>
            </a:r>
            <a:endParaRPr sz="2800" b="1" i="0">
              <a:solidFill>
                <a:srgbClr val="0E2841"/>
              </a:solidFill>
              <a:latin typeface="Jost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B98ECB1-F2E5-891B-451B-06EA92C1FA74}"/>
              </a:ext>
            </a:extLst>
          </p:cNvPr>
          <p:cNvSpPr/>
          <p:nvPr/>
        </p:nvSpPr>
        <p:spPr>
          <a:xfrm>
            <a:off x="548640" y="2011680"/>
            <a:ext cx="2542032" cy="2286000"/>
          </a:xfrm>
          <a:prstGeom prst="roundRect">
            <a:avLst>
              <a:gd name="adj" fmla="val 4500"/>
            </a:avLst>
          </a:prstGeom>
          <a:solidFill>
            <a:srgbClr val="FFFFFF"/>
          </a:solidFill>
          <a:ln w="9525">
            <a:solidFill>
              <a:srgbClr val="E3E0DA"/>
            </a:solidFill>
          </a:ln>
          <a:effectLst>
            <a:outerShdw blurRad="100000" dist="40000" dir="5400000" rotWithShape="0">
              <a:srgbClr val="0E2841">
                <a:alpha val="1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46304" bIns="109728" rtlCol="0" anchor="t"/>
          <a:lstStyle/>
          <a:p>
            <a:pPr algn="l">
              <a:spcAft>
                <a:spcPts val="400"/>
              </a:spcAft>
            </a:pPr>
            <a:r>
              <a:rPr lang="en-GB" sz="1400" b="1">
                <a:solidFill>
                  <a:srgbClr val="E95E4C"/>
                </a:solidFill>
                <a:latin typeface="Inter"/>
              </a:rPr>
              <a:t>MONTAG</a:t>
            </a:r>
            <a:endParaRPr sz="1100" b="1">
              <a:solidFill>
                <a:srgbClr val="E95E4C"/>
              </a:solidFill>
              <a:latin typeface="Inter"/>
            </a:endParaRP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GB" sz="1900" b="1">
                <a:solidFill>
                  <a:srgbClr val="0E2841"/>
                </a:solidFill>
                <a:latin typeface="Jost"/>
              </a:rPr>
              <a:t>Video-Content</a:t>
            </a:r>
            <a:endParaRPr sz="1900" b="1" i="0">
              <a:solidFill>
                <a:srgbClr val="0E2841"/>
              </a:solidFill>
              <a:latin typeface="Jost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300">
                <a:solidFill>
                  <a:srgbClr val="2B3542"/>
                </a:solidFill>
                <a:latin typeface="Inter"/>
              </a:rPr>
              <a:t>ca. 1 Stunde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300" b="0" i="0">
                <a:solidFill>
                  <a:srgbClr val="2B3542"/>
                </a:solidFill>
                <a:latin typeface="Inter"/>
              </a:rPr>
              <a:t>Wann du willst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300">
                <a:solidFill>
                  <a:srgbClr val="2B3542"/>
                </a:solidFill>
                <a:latin typeface="Inter"/>
              </a:rPr>
              <a:t>Hausaufgabe: echte Dinge bauen!</a:t>
            </a:r>
            <a:endParaRPr sz="1300" b="0" i="0">
              <a:solidFill>
                <a:srgbClr val="2B3542"/>
              </a:solidFill>
              <a:latin typeface="Inte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CC09F-4DDB-744A-75FA-76DE55B5C930}"/>
              </a:ext>
            </a:extLst>
          </p:cNvPr>
          <p:cNvSpPr txBox="1"/>
          <p:nvPr/>
        </p:nvSpPr>
        <p:spPr>
          <a:xfrm>
            <a:off x="3099816" y="2926080"/>
            <a:ext cx="307848" cy="4572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800" b="1" i="0">
                <a:solidFill>
                  <a:srgbClr val="E95E4C"/>
                </a:solidFill>
                <a:latin typeface="Inter"/>
              </a:rPr>
              <a:t>→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26ABB9C-105F-335F-20E3-0E3DF0CCF787}"/>
              </a:ext>
            </a:extLst>
          </p:cNvPr>
          <p:cNvSpPr/>
          <p:nvPr/>
        </p:nvSpPr>
        <p:spPr>
          <a:xfrm>
            <a:off x="3398520" y="2011680"/>
            <a:ext cx="2542032" cy="2286000"/>
          </a:xfrm>
          <a:prstGeom prst="roundRect">
            <a:avLst>
              <a:gd name="adj" fmla="val 4500"/>
            </a:avLst>
          </a:prstGeom>
          <a:solidFill>
            <a:srgbClr val="FFFFFF"/>
          </a:solidFill>
          <a:ln w="9525">
            <a:solidFill>
              <a:srgbClr val="E3E0DA"/>
            </a:solidFill>
          </a:ln>
          <a:effectLst>
            <a:outerShdw blurRad="100000" dist="40000" dir="5400000" rotWithShape="0">
              <a:srgbClr val="0E2841">
                <a:alpha val="1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46304" bIns="109728" rtlCol="0" anchor="t"/>
          <a:lstStyle/>
          <a:p>
            <a:pPr algn="l">
              <a:spcAft>
                <a:spcPts val="400"/>
              </a:spcAft>
            </a:pPr>
            <a:r>
              <a:rPr lang="en-GB" sz="1400" b="1">
                <a:solidFill>
                  <a:srgbClr val="E95E4C"/>
                </a:solidFill>
                <a:latin typeface="Inter"/>
              </a:rPr>
              <a:t>MONTAG + MITTWOCH</a:t>
            </a:r>
            <a:endParaRPr sz="1400" b="1">
              <a:solidFill>
                <a:srgbClr val="E95E4C"/>
              </a:solidFill>
              <a:latin typeface="Inter"/>
            </a:endParaRP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GB" sz="1900" b="1" i="0">
                <a:solidFill>
                  <a:srgbClr val="0E2841"/>
                </a:solidFill>
                <a:latin typeface="Jost"/>
              </a:rPr>
              <a:t>Offene Sprechstunde</a:t>
            </a:r>
            <a:endParaRPr sz="1900" b="1" i="0">
              <a:solidFill>
                <a:srgbClr val="0E2841"/>
              </a:solidFill>
              <a:latin typeface="Jost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300" b="0" i="0">
                <a:solidFill>
                  <a:srgbClr val="2B3542"/>
                </a:solidFill>
                <a:latin typeface="Inter"/>
              </a:rPr>
              <a:t>Optional: dazukommen, wenn du Fragen hast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GB" sz="1300">
              <a:solidFill>
                <a:srgbClr val="2B3542"/>
              </a:solidFill>
              <a:latin typeface="In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B61F37-800B-7B5C-5BB5-EC5420721CE0}"/>
              </a:ext>
            </a:extLst>
          </p:cNvPr>
          <p:cNvSpPr txBox="1"/>
          <p:nvPr/>
        </p:nvSpPr>
        <p:spPr>
          <a:xfrm>
            <a:off x="5949696" y="2926080"/>
            <a:ext cx="307848" cy="4572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800" b="1" i="0">
                <a:solidFill>
                  <a:srgbClr val="E95E4C"/>
                </a:solidFill>
                <a:latin typeface="Inter"/>
              </a:rPr>
              <a:t>→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0E6EAF1-656F-2B4B-3566-E32161048C7D}"/>
              </a:ext>
            </a:extLst>
          </p:cNvPr>
          <p:cNvSpPr/>
          <p:nvPr/>
        </p:nvSpPr>
        <p:spPr>
          <a:xfrm>
            <a:off x="6248400" y="2011680"/>
            <a:ext cx="2542032" cy="2286000"/>
          </a:xfrm>
          <a:prstGeom prst="roundRect">
            <a:avLst>
              <a:gd name="adj" fmla="val 4500"/>
            </a:avLst>
          </a:prstGeom>
          <a:solidFill>
            <a:srgbClr val="FFFFFF"/>
          </a:solidFill>
          <a:ln w="9525">
            <a:solidFill>
              <a:srgbClr val="E3E0DA"/>
            </a:solidFill>
          </a:ln>
          <a:effectLst>
            <a:outerShdw blurRad="100000" dist="40000" dir="5400000" rotWithShape="0">
              <a:srgbClr val="0E2841">
                <a:alpha val="1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46304" bIns="109728" rtlCol="0" anchor="t"/>
          <a:lstStyle/>
          <a:p>
            <a:pPr algn="l">
              <a:spcAft>
                <a:spcPts val="400"/>
              </a:spcAft>
            </a:pPr>
            <a:r>
              <a:rPr lang="en-GB" sz="1400" b="1">
                <a:solidFill>
                  <a:srgbClr val="E95E4C"/>
                </a:solidFill>
                <a:latin typeface="Inter"/>
              </a:rPr>
              <a:t>UNTER DER WOCHE</a:t>
            </a:r>
            <a:endParaRPr sz="1400" b="1">
              <a:solidFill>
                <a:srgbClr val="E95E4C"/>
              </a:solidFill>
              <a:latin typeface="Inter"/>
            </a:endParaRP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GB" sz="1900" b="1" i="0">
                <a:solidFill>
                  <a:srgbClr val="0E2841"/>
                </a:solidFill>
                <a:latin typeface="Jost"/>
              </a:rPr>
              <a:t>1:1 mit Nico</a:t>
            </a:r>
            <a:endParaRPr sz="1900" b="1" i="0">
              <a:solidFill>
                <a:srgbClr val="0E2841"/>
              </a:solidFill>
              <a:latin typeface="Jost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300" b="0" i="0">
                <a:solidFill>
                  <a:srgbClr val="2B3542"/>
                </a:solidFill>
                <a:latin typeface="Inter"/>
              </a:rPr>
              <a:t>30 Min. zu Strategie oder Umsetzung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GB" sz="1300">
              <a:solidFill>
                <a:srgbClr val="2B3542"/>
              </a:solidFill>
              <a:latin typeface="Inter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300" b="0" i="0">
                <a:solidFill>
                  <a:srgbClr val="2B3542"/>
                </a:solidFill>
                <a:latin typeface="Inter"/>
              </a:rPr>
              <a:t>Ab Woche 2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300">
                <a:solidFill>
                  <a:srgbClr val="2B3542"/>
                </a:solidFill>
                <a:latin typeface="Inter"/>
                <a:hlinkClick r:id="rId3"/>
              </a:rPr>
              <a:t>Hier buchen</a:t>
            </a:r>
            <a:endParaRPr sz="1300" b="0" i="0">
              <a:solidFill>
                <a:srgbClr val="2B3542"/>
              </a:solidFill>
              <a:latin typeface="Inte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68F950-6E34-18E9-7A52-DBE617606C4F}"/>
              </a:ext>
            </a:extLst>
          </p:cNvPr>
          <p:cNvSpPr txBox="1"/>
          <p:nvPr/>
        </p:nvSpPr>
        <p:spPr>
          <a:xfrm>
            <a:off x="8799576" y="2926080"/>
            <a:ext cx="307848" cy="4572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800" b="1" i="0">
                <a:solidFill>
                  <a:srgbClr val="E95E4C"/>
                </a:solidFill>
                <a:latin typeface="Inter"/>
              </a:rPr>
              <a:t>→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47FF0EB-64A9-F6F4-263E-B0FAB7FBE79E}"/>
              </a:ext>
            </a:extLst>
          </p:cNvPr>
          <p:cNvSpPr/>
          <p:nvPr/>
        </p:nvSpPr>
        <p:spPr>
          <a:xfrm>
            <a:off x="9116568" y="2011680"/>
            <a:ext cx="2542032" cy="2286000"/>
          </a:xfrm>
          <a:prstGeom prst="roundRect">
            <a:avLst>
              <a:gd name="adj" fmla="val 4500"/>
            </a:avLst>
          </a:prstGeom>
          <a:solidFill>
            <a:srgbClr val="FFFFFF"/>
          </a:solidFill>
          <a:ln w="9525">
            <a:solidFill>
              <a:srgbClr val="E3E0DA"/>
            </a:solidFill>
          </a:ln>
          <a:effectLst>
            <a:outerShdw blurRad="100000" dist="40000" dir="5400000" rotWithShape="0">
              <a:srgbClr val="0E2841">
                <a:alpha val="1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6304" tIns="109728" rIns="146304" bIns="109728" rtlCol="0" anchor="t"/>
          <a:lstStyle/>
          <a:p>
            <a:pPr algn="l">
              <a:spcAft>
                <a:spcPts val="400"/>
              </a:spcAft>
            </a:pPr>
            <a:r>
              <a:rPr lang="en-GB" sz="1400" b="1">
                <a:solidFill>
                  <a:srgbClr val="E95E4C"/>
                </a:solidFill>
                <a:latin typeface="Inter"/>
              </a:rPr>
              <a:t>FREITAG</a:t>
            </a:r>
            <a:endParaRPr lang="en-GB" sz="1100" b="1">
              <a:solidFill>
                <a:srgbClr val="E95E4C"/>
              </a:solidFill>
              <a:latin typeface="Inter"/>
            </a:endParaRP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GB" sz="1900" b="1" i="0">
                <a:solidFill>
                  <a:srgbClr val="0E2841"/>
                </a:solidFill>
                <a:latin typeface="Jost"/>
              </a:rPr>
              <a:t>Live-Gruppensession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300" b="0" i="0">
                <a:solidFill>
                  <a:srgbClr val="2B3542"/>
                </a:solidFill>
                <a:latin typeface="Inter"/>
              </a:rPr>
              <a:t>90 Min.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300">
                <a:solidFill>
                  <a:srgbClr val="2B3542"/>
                </a:solidFill>
                <a:latin typeface="Inter"/>
              </a:rPr>
              <a:t>Rückblick auf die Woche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300" b="0" i="0">
                <a:solidFill>
                  <a:srgbClr val="2B3542"/>
                </a:solidFill>
                <a:latin typeface="Inter"/>
              </a:rPr>
              <a:t>Show &amp; Tell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300">
                <a:solidFill>
                  <a:srgbClr val="2B3542"/>
                </a:solidFill>
                <a:latin typeface="Inter"/>
              </a:rPr>
              <a:t>Q&amp;A</a:t>
            </a:r>
            <a:endParaRPr lang="en-GB" sz="1300" b="0" i="0">
              <a:solidFill>
                <a:srgbClr val="2B3542"/>
              </a:solidFill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971266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86DEB-7CA3-C9FC-C7AF-6E7FEB4A3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08BC87-3543-E862-B716-8D2AC4E7B738}"/>
              </a:ext>
            </a:extLst>
          </p:cNvPr>
          <p:cNvSpPr txBox="1"/>
          <p:nvPr/>
        </p:nvSpPr>
        <p:spPr>
          <a:xfrm>
            <a:off x="548640" y="274320"/>
            <a:ext cx="11091672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95E4C"/>
                </a:solidFill>
                <a:latin typeface="Inter"/>
              </a:rPr>
              <a:t>AI AGENT BUILDER ACADEMY · AUGUST 2026</a:t>
            </a:r>
            <a:r>
              <a:rPr lang="en-GB" sz="1100" b="1" i="0">
                <a:solidFill>
                  <a:srgbClr val="E95E4C"/>
                </a:solidFill>
                <a:latin typeface="Inter"/>
              </a:rPr>
              <a:t/>
            </a:r>
            <a:endParaRPr sz="1100" b="1" i="0">
              <a:solidFill>
                <a:srgbClr val="E95E4C"/>
              </a:solidFill>
              <a:latin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E91BBD-F569-41C8-3BA9-88CD6D117BFC}"/>
              </a:ext>
            </a:extLst>
          </p:cNvPr>
          <p:cNvSpPr txBox="1"/>
          <p:nvPr/>
        </p:nvSpPr>
        <p:spPr>
          <a:xfrm>
            <a:off x="548640" y="548640"/>
            <a:ext cx="11091672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2800" b="1" i="0">
                <a:solidFill>
                  <a:srgbClr val="0E2841"/>
                </a:solidFill>
                <a:latin typeface="Jost"/>
              </a:rPr>
              <a:t>WhatsApp</a:t>
            </a:r>
            <a:endParaRPr sz="2800" b="1" i="0">
              <a:solidFill>
                <a:srgbClr val="0E2841"/>
              </a:solidFill>
              <a:latin typeface="Jos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18407" y="1389888"/>
            <a:ext cx="4754880" cy="4727448"/>
          </a:xfrm>
          <a:prstGeom prst="roundRect">
            <a:avLst>
              <a:gd name="adj" fmla="val 5500"/>
            </a:avLst>
          </a:prstGeom>
          <a:solidFill>
            <a:srgbClr val="FFFFFF"/>
          </a:solidFill>
          <a:ln w="9525">
            <a:solidFill>
              <a:srgbClr val="E3E0DA"/>
            </a:solidFill>
          </a:ln>
          <a:effectLst>
            <a:outerShdw blurRad="100000" dist="40000" dir="5400000" rotWithShape="0">
              <a:srgbClr val="0E2841">
                <a:alpha val="16000"/>
              </a:srgbClr>
            </a:outerShdw>
          </a:effectLst>
        </p:spPr>
        <p:txBody>
          <a:bodyPr rtlCol="0" anchor="ctr"/>
          <a:lstStyle/>
          <a:p>
            <a:pPr algn="ctr"/>
          </a:p>
        </p:txBody>
      </p:sp>
      <p:sp>
        <p:nvSpPr>
          <p:cNvPr id="5" name="Oval 4"/>
          <p:cNvSpPr/>
          <p:nvPr/>
        </p:nvSpPr>
        <p:spPr>
          <a:xfrm>
            <a:off x="3901287" y="1508760"/>
            <a:ext cx="109728" cy="109728"/>
          </a:xfrm>
          <a:prstGeom prst="ellipse">
            <a:avLst/>
          </a:prstGeom>
          <a:solidFill>
            <a:srgbClr val="E95E4C"/>
          </a:solidFill>
          <a:ln>
            <a:noFill/>
          </a:ln>
          <a:effectLst/>
        </p:spPr>
        <p:txBody>
          <a:bodyPr rtlCol="0" anchor="ctr"/>
          <a:lstStyle/>
          <a:p>
            <a:pPr algn="ctr"/>
          </a:p>
        </p:txBody>
      </p:sp>
      <p:sp>
        <p:nvSpPr>
          <p:cNvPr id="6" name="Oval 5"/>
          <p:cNvSpPr/>
          <p:nvPr/>
        </p:nvSpPr>
        <p:spPr>
          <a:xfrm>
            <a:off x="4102455" y="1508760"/>
            <a:ext cx="109728" cy="109728"/>
          </a:xfrm>
          <a:prstGeom prst="ellipse">
            <a:avLst/>
          </a:prstGeom>
          <a:solidFill>
            <a:srgbClr val="D6D0C7"/>
          </a:solidFill>
          <a:ln>
            <a:noFill/>
          </a:ln>
          <a:effectLst/>
        </p:spPr>
        <p:txBody>
          <a:bodyPr rtlCol="0" anchor="ctr"/>
          <a:lstStyle/>
          <a:p>
            <a:pPr algn="ctr"/>
          </a:p>
        </p:txBody>
      </p:sp>
      <p:sp>
        <p:nvSpPr>
          <p:cNvPr id="7" name="Oval 6"/>
          <p:cNvSpPr/>
          <p:nvPr/>
        </p:nvSpPr>
        <p:spPr>
          <a:xfrm>
            <a:off x="4303623" y="1508760"/>
            <a:ext cx="109728" cy="109728"/>
          </a:xfrm>
          <a:prstGeom prst="ellipse">
            <a:avLst/>
          </a:prstGeom>
          <a:solidFill>
            <a:srgbClr val="D6D0C7"/>
          </a:solidFill>
          <a:ln>
            <a:noFill/>
          </a:ln>
          <a:effectLst/>
        </p:spPr>
        <p:txBody>
          <a:bodyPr rtlCol="0" anchor="ctr"/>
          <a:lstStyle/>
          <a:p>
            <a:pPr algn="ctr"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279" y="1700784"/>
            <a:ext cx="4517136" cy="4297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04007" y="6227064"/>
            <a:ext cx="658368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0">
                <a:solidFill>
                  <a:srgbClr val="5A6370"/>
                </a:solidFill>
                <a:latin typeface="Inter"/>
              </a:rPr>
              <a:t>Die Community auf WhatsApp</a:t>
            </a:r>
          </a:p>
        </p:txBody>
      </p:sp>
    </p:spTree>
    <p:extLst>
      <p:ext uri="{BB962C8B-B14F-4D97-AF65-F5344CB8AC3E}">
        <p14:creationId xmlns:p14="http://schemas.microsoft.com/office/powerpoint/2010/main" val="3889899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5B06D-566E-B659-8D8C-08A870609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70C26F-C372-358A-67FB-C71C5CCEA48A}"/>
              </a:ext>
            </a:extLst>
          </p:cNvPr>
          <p:cNvSpPr txBox="1"/>
          <p:nvPr/>
        </p:nvSpPr>
        <p:spPr>
          <a:xfrm>
            <a:off x="548640" y="274320"/>
            <a:ext cx="11091672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95E4C"/>
                </a:solidFill>
                <a:latin typeface="Inter"/>
              </a:rPr>
              <a:t>AI AGENT BUILDER ACADEMY · AUGUST 2026</a:t>
            </a:r>
            <a:r>
              <a:rPr lang="en-GB" sz="1100" b="1" i="0">
                <a:solidFill>
                  <a:srgbClr val="E95E4C"/>
                </a:solidFill>
                <a:latin typeface="Inter"/>
              </a:rPr>
              <a:t/>
            </a:r>
            <a:endParaRPr sz="1100" b="1" i="0">
              <a:solidFill>
                <a:srgbClr val="E95E4C"/>
              </a:solidFill>
              <a:latin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9DC838-AEB5-534F-248D-43900B085B56}"/>
              </a:ext>
            </a:extLst>
          </p:cNvPr>
          <p:cNvSpPr txBox="1"/>
          <p:nvPr/>
        </p:nvSpPr>
        <p:spPr>
          <a:xfrm>
            <a:off x="548640" y="548640"/>
            <a:ext cx="11091672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2800" b="1" i="0">
                <a:solidFill>
                  <a:srgbClr val="0E2841"/>
                </a:solidFill>
                <a:latin typeface="Jost"/>
              </a:rPr>
              <a:t>Tools</a:t>
            </a:r>
            <a:endParaRPr sz="2800" b="1" i="0">
              <a:solidFill>
                <a:srgbClr val="0E2841"/>
              </a:solidFill>
              <a:latin typeface="Jos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4088" y="1600200"/>
            <a:ext cx="3291840" cy="1783080"/>
          </a:xfrm>
          <a:prstGeom prst="roundRect">
            <a:avLst>
              <a:gd name="adj" fmla="val 5500"/>
            </a:avLst>
          </a:prstGeom>
          <a:solidFill>
            <a:srgbClr val="FFFFFF"/>
          </a:solidFill>
          <a:ln w="9525">
            <a:solidFill>
              <a:srgbClr val="E3E0DA"/>
            </a:solidFill>
          </a:ln>
          <a:effectLst>
            <a:outerShdw blurRad="100000" dist="40000" dir="5400000" rotWithShape="0">
              <a:srgbClr val="0E2841">
                <a:alpha val="16000"/>
              </a:srgbClr>
            </a:outerShdw>
          </a:effectLst>
        </p:spPr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04" y="1892807"/>
            <a:ext cx="2127406" cy="11978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453128" y="1600200"/>
            <a:ext cx="3291840" cy="1783080"/>
          </a:xfrm>
          <a:prstGeom prst="roundRect">
            <a:avLst>
              <a:gd name="adj" fmla="val 5500"/>
            </a:avLst>
          </a:prstGeom>
          <a:solidFill>
            <a:srgbClr val="FFFFFF"/>
          </a:solidFill>
          <a:ln w="9525">
            <a:solidFill>
              <a:srgbClr val="E3E0DA"/>
            </a:solidFill>
          </a:ln>
          <a:effectLst>
            <a:outerShdw blurRad="100000" dist="40000" dir="5400000" rotWithShape="0">
              <a:srgbClr val="0E2841">
                <a:alpha val="16000"/>
              </a:srgbClr>
            </a:outerShdw>
          </a:effectLst>
        </p:spPr>
        <p:txBody>
          <a:bodyPr rtlCol="0" anchor="ctr"/>
          <a:lstStyle/>
          <a:p>
            <a:pPr algn="ctr"/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708" y="1892807"/>
            <a:ext cx="2310679" cy="119786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202168" y="1600200"/>
            <a:ext cx="3291840" cy="1783080"/>
          </a:xfrm>
          <a:prstGeom prst="roundRect">
            <a:avLst>
              <a:gd name="adj" fmla="val 5500"/>
            </a:avLst>
          </a:prstGeom>
          <a:solidFill>
            <a:srgbClr val="FFFFFF"/>
          </a:solidFill>
          <a:ln w="9525">
            <a:solidFill>
              <a:srgbClr val="E3E0DA"/>
            </a:solidFill>
          </a:ln>
          <a:effectLst>
            <a:outerShdw blurRad="100000" dist="40000" dir="5400000" rotWithShape="0">
              <a:srgbClr val="0E2841">
                <a:alpha val="16000"/>
              </a:srgbClr>
            </a:outerShdw>
          </a:effectLst>
        </p:spPr>
        <p:txBody>
          <a:bodyPr rtlCol="0" anchor="ctr"/>
          <a:lstStyle/>
          <a:p>
            <a:pPr algn="ctr"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3186" y="1892807"/>
            <a:ext cx="2129802" cy="119786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578608" y="3794760"/>
            <a:ext cx="3291840" cy="1783080"/>
          </a:xfrm>
          <a:prstGeom prst="roundRect">
            <a:avLst>
              <a:gd name="adj" fmla="val 5500"/>
            </a:avLst>
          </a:prstGeom>
          <a:solidFill>
            <a:srgbClr val="FFFFFF"/>
          </a:solidFill>
          <a:ln w="9525">
            <a:solidFill>
              <a:srgbClr val="E3E0DA"/>
            </a:solidFill>
          </a:ln>
          <a:effectLst>
            <a:outerShdw blurRad="100000" dist="40000" dir="5400000" rotWithShape="0">
              <a:srgbClr val="0E2841">
                <a:alpha val="16000"/>
              </a:srgbClr>
            </a:outerShdw>
          </a:effectLst>
        </p:spPr>
        <p:txBody>
          <a:bodyPr rtlCol="0" anchor="ctr"/>
          <a:lstStyle/>
          <a:p>
            <a:pPr algn="ctr"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5596" y="4087368"/>
            <a:ext cx="1197864" cy="119786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327648" y="3794760"/>
            <a:ext cx="3291840" cy="1783080"/>
          </a:xfrm>
          <a:prstGeom prst="roundRect">
            <a:avLst>
              <a:gd name="adj" fmla="val 5500"/>
            </a:avLst>
          </a:prstGeom>
          <a:solidFill>
            <a:srgbClr val="FFFFFF"/>
          </a:solidFill>
          <a:ln w="9525">
            <a:solidFill>
              <a:srgbClr val="E3E0DA"/>
            </a:solidFill>
          </a:ln>
          <a:effectLst>
            <a:outerShdw blurRad="100000" dist="40000" dir="5400000" rotWithShape="0">
              <a:srgbClr val="0E2841">
                <a:alpha val="16000"/>
              </a:srgbClr>
            </a:outerShdw>
          </a:effectLst>
        </p:spPr>
        <p:txBody>
          <a:bodyPr rtlCol="0" anchor="ctr"/>
          <a:lstStyle/>
          <a:p>
            <a:pPr algn="ctr"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9265" y="4087368"/>
            <a:ext cx="2128604" cy="11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14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Inter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nter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Inter"/>
        <a:font script="Hebr" typeface="Inte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Inte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Jos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Inter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Inter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Inter"/>
        <a:font script="Hebr" typeface="Inte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Inter"/>
        <a:font script="Uigh" typeface="Microsoft Uighur"/>
        <a:font script="Geor" typeface="Sylfaen"/>
        <a:font script="Armn" typeface="Inter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Jos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Inter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Inter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Inter"/>
        <a:font script="Hebr" typeface="Inte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Inter"/>
        <a:font script="Uigh" typeface="Microsoft Uighur"/>
        <a:font script="Geor" typeface="Sylfaen"/>
        <a:font script="Armn" typeface="Inter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734</Words>
  <Application>Microsoft Macintosh PowerPoint</Application>
  <PresentationFormat>Widescreen</PresentationFormat>
  <Paragraphs>180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Sebastien de Bandt</cp:lastModifiedBy>
  <cp:revision>105</cp:revision>
  <dcterms:created xsi:type="dcterms:W3CDTF">2013-01-27T09:14:16Z</dcterms:created>
  <dcterms:modified xsi:type="dcterms:W3CDTF">2026-06-21T20:30:32Z</dcterms:modified>
  <cp:category/>
</cp:coreProperties>
</file>