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 id="2147483660" r:id="rId2"/>
  </p:sldMasterIdLst>
  <p:notesMasterIdLst>
    <p:notesMasterId r:id="rId20"/>
  </p:notesMasterIdLst>
  <p:sldIdLst>
    <p:sldId id="256" r:id="rId3"/>
    <p:sldId id="257" r:id="rId4"/>
    <p:sldId id="259" r:id="rId5"/>
    <p:sldId id="260" r:id="rId6"/>
    <p:sldId id="273" r:id="rId7"/>
    <p:sldId id="261" r:id="rId8"/>
    <p:sldId id="262" r:id="rId9"/>
    <p:sldId id="263" r:id="rId10"/>
    <p:sldId id="264" r:id="rId11"/>
    <p:sldId id="265" r:id="rId12"/>
    <p:sldId id="266" r:id="rId13"/>
    <p:sldId id="267" r:id="rId14"/>
    <p:sldId id="268" r:id="rId15"/>
    <p:sldId id="269" r:id="rId16"/>
    <p:sldId id="271" r:id="rId17"/>
    <p:sldId id="272" r:id="rId18"/>
    <p:sldId id="270" r:id="rId19"/>
  </p:sldIdLst>
  <p:sldSz cx="12192000" cy="6858000"/>
  <p:notesSz cx="6858000" cy="9144000"/>
  <p:embeddedFontLst>
    <p:embeddedFont>
      <p:font typeface="Space Grotesk"/>
      <p:regular r:id="rId25"/>
      <p:bold r:id="rId26"/>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2603"/>
  </p:normalViewPr>
  <p:slideViewPr>
    <p:cSldViewPr snapToGrid="0" snapToObjects="1">
      <p:cViewPr varScale="1">
        <p:scale>
          <a:sx n="113" d="100"/>
          <a:sy n="113" d="100"/>
        </p:scale>
        <p:origin x="968"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25" Type="http://schemas.openxmlformats.org/officeDocument/2006/relationships/font" Target="fonts/font1.fntdata"/><Relationship Id="rId26" Type="http://schemas.openxmlformats.org/officeDocument/2006/relationships/font" Target="fonts/font2.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82AEFF-B502-E04D-A851-47D94F635F00}" type="datetimeFigureOut">
              <a:t>7/5/26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13A384-70CA-FA4D-8DD0-7536F08C1D73}" type="slidenum">
              <a:t>‹#›</a:t>
            </a:fld>
            <a:endParaRPr lang="en-GB"/>
          </a:p>
        </p:txBody>
      </p:sp>
    </p:spTree>
    <p:extLst>
      <p:ext uri="{BB962C8B-B14F-4D97-AF65-F5344CB8AC3E}">
        <p14:creationId xmlns:p14="http://schemas.microsoft.com/office/powerpoint/2010/main" val="30250229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Willkommen zu Woche 3. Heute wird es handfest: wir bauen aus einzelnen Agenten ein echtes Team, das zusammenarbeitet, ohne dass du bei jedem Schritt daneben stehen musst. (Kurz durchatmen lassen, dann direkt einsteigen.)</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Space Grotesk"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a:t>
            </a:fld>
            <a:endParaRPr kumimoji="0" lang="en-US" sz="1800" b="0" i="0" u="none" strike="noStrike" kern="1200" cap="none" spc="0" normalizeH="0" baseline="0" noProof="0">
              <a:ln>
                <a:noFill/>
              </a:ln>
              <a:solidFill>
                <a:prstClr val="black"/>
              </a:solidFill>
              <a:effectLst/>
              <a:uLnTx/>
              <a:uFillTx/>
              <a:latin typeface="Space Grotesk"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Stufe 6: die Leitplanken. Ein Prüfer-Agent schaut sich das Ergebnis noch mal an, aber die letzte Instanz bist immer du. Ohne dein menschliches Ja geht nichts raus, das ist keine Bürokratie, das ist der Unterschied zwischen einem Tool und einem Risiko.</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Jetzt das durchgehende Beispiel: die Hausmann Ernährungspraxis in Hamburg, Sara Hausmann. Ein Ein-Personen-Business, das jede Woche neuen Content braucht, Instagram, Newsletter, alles. Sara ist Therapeutin und wirklich gut in ihrem Fach, aber keine Content-Maschine, und genau da setzt ihr Team an.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Und so sieht das Setup bei Sara aus: das ganze Team sind nur Dateien und Ordner auf ihrem Desktop, keine Codezeile. Für jeden Agenten ein Briefing, ein Memory, ein Output-Ordner, mehr Infrastruktur braucht es nicht.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Schauen wir uns ein Briefing konkret an, das des Research-Agenten. Ein enges, klares Briefing schlägt jedes Mal ein cleveres, weil der Agent nicht raten muss was du meinst. Und das Memory ist keine Datenbank, sondern eine Gewohnheit: was hat gut funktioniert, was nicht, jede Woche ein bisschen mehr.</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So läuft der ganze Ablauf bei Sara: vom Ziel bis zum freigegebenen Post steuert der Koordinator Research, dann Writer, dann Editor, Schritt für Schritt. Am Ende landet der fertige Entwurf bei Sara, und sie gibt frei. Kein Post geht ohne ihr Okay raus.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Ein paar Best Practices, die ich dir mitgeben will: fang mit einem einzigen Agenten an, nicht mit fünf. Halte das Team klein, sei extrem explizit in deinen Briefings, gib jedem Agenten ein Memory das bleibt, und lagere die Prüfung an einen eigenen Agenten aus statt sie irgendwo mit reinzupacken.</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Und die typischen Fallen: Multi-Agent-Theater, also fünf Agenten bauen weil es beeindruckend aussieht, nicht weil es nötig ist. Vage Rollen, wo keiner genau weiß wofür er zuständig ist. Aufgeblähtes Memory, das keiner mehr liest. Und Agenten, die sich selbst benoten, das funktioniert einfach nicht, das habe ich selbst ausprobiert.</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Deine Hausaufgabe bis nächsten Freitag: bau dir dein eigenes KI-Team. Wähl deine Wochenaufgabe, leg die Dateien für Briefing, Memory und Output an, und lass das Team einmal komplett von Hand durchlaufen. Wenn du hängst, komm in die Sprechstunden, und nächsten Freitag zeigen wir uns gegenseitig was wir gebaut haben beim Show and Tell.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Kurzer Rückblick: in Woche 1 hast du verstanden, was ein Agent überhaupt ist, in Woche 2 hast du deinen ersten eigenen gebaut. Heute machen wir den Sprung vom einzelnen Agenten zum Team, weil ein Agent allein irgendwann an seine Grenzen kommt. Genau da trennt sich das obere ein Prozent vom Rest, bei den Leuten die einen Agenten haben und denen die ein System haben.</a:t>
            </a:r>
          </a:p>
        </p:txBody>
      </p:sp>
      <p:sp>
        <p:nvSpPr>
          <p:cNvPr id="4" name="Slide Number Placeholder 3"/>
          <p:cNvSpPr>
            <a:spLocks noGrp="1"/>
          </p:cNvSpPr>
          <p:nvPr>
            <p:ph type="sldNum" sz="quarter" idx="5"/>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Hier ist die Landkarte für heute: sechs Stufen vom Agenten zum Team. Agent, Team, Übergabe, Koordinator, Auslöser, Leitplanken. Wir gehen sie eine nach der anderen durch, und am Ende hast du das komplette Bild im Kopf, nicht nur einzelne Puzzleteile.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Stufe 1: der Agent. Ein Chatbot beantwortet dir eine Frage, zum Beispiel wie du Zwiebeln schneidest. Ein Agent übernimmt ein Ziel, du sagst ihm 'mach Abendessen' und er kümmert sich um den Rest, das ist der eigentliche Unterschied und der Grund warum wir das ganze Fach überhaupt brauchen.</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So sieht ein Agent unter der Haube aus: ein Gehirn, das LLM, das denkt und entscheidet. Aktion, also die Tools mit denen er wirklich was tut. Und Kontext und Memory, damit er weiß wer du bist und was zuletzt passiert ist. Bei dir sind das CLAUDE.md und MEMORY.md, zwei einfache Dateien, mehr braucht es am Anfang nicht.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Stufe 2: das Team. Ein einzelner Agent der recherchiert, schreibt und gleichzeitig prüft, verzettelt sich, das habe ich selbst oft genug erlebt. Also teilen wir auf: ein Research-Agent, ein Writer-Agent, ein Editor-Agent, jeder mit genau einem Job den er richtig gut kann.</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Stufe 3: die Übergabe. Das Ergebnis des einen Agenten ist das Rohmaterial für den nächsten, und jede Übergabe ist einfach eine Datei. Kein Zauber, keine komplizierte Schnittstelle, nur eine Datei die von einem Ordner in den nächsten wandert.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Stufe 4: der Koordinator. Das ist der Chef-Agent im Team, der das eigentliche Ziel im Kopf behält, die Reihenfolge festlegt und am Ende die Ergebnisse aller anderen einsammelt. Ohne ihn arbeiten deine Agenten nebeneinander her statt miteinander.</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Stufe 5: der Auslöser. Was startet dein Team überhaupt? Von Hand, per konkreter Anweisung, nach Zeitplan oder wenn etwas Bestimmtes passiert. Meine klare Empfehlung: erst von Hand laufen lassen, bis du dem Team vertraust, und erst danach automatisieren.</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7/5/26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6585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7/5/26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321344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7/5/26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7/5/26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7/5/26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7/5/26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7/5/26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Space Grotesk"/>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Space Grotesk"/>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Space Grotesk"/>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Space Grotesk"/>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Space Grotesk"/>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Space Grotesk"/>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Space Grotesk"/>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Space Grotesk"/>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Space Grotesk"/>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6435782"/>
      </p:ext>
    </p:extLst>
  </p:cSld>
  <p:clrMap bg1="lt1" tx1="dk1" bg2="lt2" tx2="dk2" accent1="accent1" accent2="accent2" accent3="accent3" accent4="accent4" accent5="accent5" accent6="accent6" hlink="hlink" folHlink="folHlink"/>
  <p:sldLayoutIdLst>
    <p:sldLayoutId id="2147483661" r:id="rId1"/>
    <p:sldLayoutId id="2147483662" r:id="rId2"/>
  </p:sldLayoutIdLst>
  <p:hf sldNum="0" hdr="0" ftr="0" dt="0"/>
  <p:txStyles>
    <p:titleStyle>
      <a:lvl1pPr algn="ctr" defTabSz="609630" rtl="0" eaLnBrk="1" latinLnBrk="0" hangingPunct="1">
        <a:spcBef>
          <a:spcPct val="0"/>
        </a:spcBef>
        <a:buNone/>
        <a:defRPr sz="2933" kern="1200">
          <a:solidFill>
            <a:schemeClr val="tx1"/>
          </a:solidFill>
          <a:latin typeface="+mj-lt"/>
          <a:ea typeface="+mj-ea"/>
          <a:cs typeface="+mj-cs"/>
        </a:defRPr>
      </a:lvl1pPr>
    </p:titleStyle>
    <p:bodyStyle>
      <a:lvl1pPr marL="228611" indent="-228611" algn="l" defTabSz="609630" rtl="0" eaLnBrk="1" latinLnBrk="0" hangingPunct="1">
        <a:spcBef>
          <a:spcPct val="20000"/>
        </a:spcBef>
        <a:buFont typeface="Space Grotesk" pitchFamily="34" charset="0"/>
        <a:buChar char="•"/>
        <a:defRPr sz="2133" kern="1200">
          <a:solidFill>
            <a:schemeClr val="tx1"/>
          </a:solidFill>
          <a:latin typeface="+mn-lt"/>
          <a:ea typeface="+mn-ea"/>
          <a:cs typeface="+mn-cs"/>
        </a:defRPr>
      </a:lvl1pPr>
      <a:lvl2pPr marL="495325" indent="-190510" algn="l" defTabSz="609630" rtl="0" eaLnBrk="1" latinLnBrk="0" hangingPunct="1">
        <a:spcBef>
          <a:spcPct val="20000"/>
        </a:spcBef>
        <a:buFont typeface="Space Grotesk" pitchFamily="34" charset="0"/>
        <a:buChar char="–"/>
        <a:defRPr sz="1867" kern="1200">
          <a:solidFill>
            <a:schemeClr val="tx1"/>
          </a:solidFill>
          <a:latin typeface="+mn-lt"/>
          <a:ea typeface="+mn-ea"/>
          <a:cs typeface="+mn-cs"/>
        </a:defRPr>
      </a:lvl2pPr>
      <a:lvl3pPr marL="762038" indent="-152408" algn="l" defTabSz="609630" rtl="0" eaLnBrk="1" latinLnBrk="0" hangingPunct="1">
        <a:spcBef>
          <a:spcPct val="20000"/>
        </a:spcBef>
        <a:buFont typeface="Space Grotesk" pitchFamily="34" charset="0"/>
        <a:buChar char="•"/>
        <a:defRPr sz="1600" kern="1200">
          <a:solidFill>
            <a:schemeClr val="tx1"/>
          </a:solidFill>
          <a:latin typeface="+mn-lt"/>
          <a:ea typeface="+mn-ea"/>
          <a:cs typeface="+mn-cs"/>
        </a:defRPr>
      </a:lvl3pPr>
      <a:lvl4pPr marL="1066853" indent="-152408" algn="l" defTabSz="609630" rtl="0" eaLnBrk="1" latinLnBrk="0" hangingPunct="1">
        <a:spcBef>
          <a:spcPct val="20000"/>
        </a:spcBef>
        <a:buFont typeface="Space Grotesk" pitchFamily="34" charset="0"/>
        <a:buChar char="–"/>
        <a:defRPr sz="1333" kern="1200">
          <a:solidFill>
            <a:schemeClr val="tx1"/>
          </a:solidFill>
          <a:latin typeface="+mn-lt"/>
          <a:ea typeface="+mn-ea"/>
          <a:cs typeface="+mn-cs"/>
        </a:defRPr>
      </a:lvl4pPr>
      <a:lvl5pPr marL="1371669" indent="-152408" algn="l" defTabSz="609630" rtl="0" eaLnBrk="1" latinLnBrk="0" hangingPunct="1">
        <a:spcBef>
          <a:spcPct val="20000"/>
        </a:spcBef>
        <a:buFont typeface="Space Grotesk" pitchFamily="34" charset="0"/>
        <a:buChar char="»"/>
        <a:defRPr sz="1333" kern="1200">
          <a:solidFill>
            <a:schemeClr val="tx1"/>
          </a:solidFill>
          <a:latin typeface="+mn-lt"/>
          <a:ea typeface="+mn-ea"/>
          <a:cs typeface="+mn-cs"/>
        </a:defRPr>
      </a:lvl5pPr>
      <a:lvl6pPr marL="1676484" indent="-152408" algn="l" defTabSz="609630" rtl="0" eaLnBrk="1" latinLnBrk="0" hangingPunct="1">
        <a:spcBef>
          <a:spcPct val="20000"/>
        </a:spcBef>
        <a:buFont typeface="Space Grotesk" pitchFamily="34" charset="0"/>
        <a:buChar char="•"/>
        <a:defRPr sz="1333" kern="1200">
          <a:solidFill>
            <a:schemeClr val="tx1"/>
          </a:solidFill>
          <a:latin typeface="+mn-lt"/>
          <a:ea typeface="+mn-ea"/>
          <a:cs typeface="+mn-cs"/>
        </a:defRPr>
      </a:lvl6pPr>
      <a:lvl7pPr marL="1981299" indent="-152408" algn="l" defTabSz="609630" rtl="0" eaLnBrk="1" latinLnBrk="0" hangingPunct="1">
        <a:spcBef>
          <a:spcPct val="20000"/>
        </a:spcBef>
        <a:buFont typeface="Space Grotesk" pitchFamily="34" charset="0"/>
        <a:buChar char="•"/>
        <a:defRPr sz="1333" kern="1200">
          <a:solidFill>
            <a:schemeClr val="tx1"/>
          </a:solidFill>
          <a:latin typeface="+mn-lt"/>
          <a:ea typeface="+mn-ea"/>
          <a:cs typeface="+mn-cs"/>
        </a:defRPr>
      </a:lvl7pPr>
      <a:lvl8pPr marL="2286114" indent="-152408" algn="l" defTabSz="609630" rtl="0" eaLnBrk="1" latinLnBrk="0" hangingPunct="1">
        <a:spcBef>
          <a:spcPct val="20000"/>
        </a:spcBef>
        <a:buFont typeface="Space Grotesk" pitchFamily="34" charset="0"/>
        <a:buChar char="•"/>
        <a:defRPr sz="1333" kern="1200">
          <a:solidFill>
            <a:schemeClr val="tx1"/>
          </a:solidFill>
          <a:latin typeface="+mn-lt"/>
          <a:ea typeface="+mn-ea"/>
          <a:cs typeface="+mn-cs"/>
        </a:defRPr>
      </a:lvl8pPr>
      <a:lvl9pPr marL="2590930" indent="-152408" algn="l" defTabSz="609630" rtl="0" eaLnBrk="1" latinLnBrk="0" hangingPunct="1">
        <a:spcBef>
          <a:spcPct val="20000"/>
        </a:spcBef>
        <a:buFont typeface="Space Grotesk" pitchFamily="34" charset="0"/>
        <a:buChar char="•"/>
        <a:defRPr sz="1333" kern="1200">
          <a:solidFill>
            <a:schemeClr val="tx1"/>
          </a:solidFill>
          <a:latin typeface="+mn-lt"/>
          <a:ea typeface="+mn-ea"/>
          <a:cs typeface="+mn-cs"/>
        </a:defRPr>
      </a:lvl9pPr>
    </p:bodyStyle>
    <p:otherStyle>
      <a:defPPr>
        <a:defRPr lang="en-US"/>
      </a:defPPr>
      <a:lvl1pPr marL="0" algn="l" defTabSz="609630" rtl="0" eaLnBrk="1" latinLnBrk="0" hangingPunct="1">
        <a:defRPr sz="1200" kern="1200">
          <a:solidFill>
            <a:schemeClr val="tx1"/>
          </a:solidFill>
          <a:latin typeface="+mn-lt"/>
          <a:ea typeface="+mn-ea"/>
          <a:cs typeface="+mn-cs"/>
        </a:defRPr>
      </a:lvl1pPr>
      <a:lvl2pPr marL="304815" algn="l" defTabSz="609630" rtl="0" eaLnBrk="1" latinLnBrk="0" hangingPunct="1">
        <a:defRPr sz="1200" kern="1200">
          <a:solidFill>
            <a:schemeClr val="tx1"/>
          </a:solidFill>
          <a:latin typeface="+mn-lt"/>
          <a:ea typeface="+mn-ea"/>
          <a:cs typeface="+mn-cs"/>
        </a:defRPr>
      </a:lvl2pPr>
      <a:lvl3pPr marL="609630" algn="l" defTabSz="609630" rtl="0" eaLnBrk="1" latinLnBrk="0" hangingPunct="1">
        <a:defRPr sz="1200" kern="1200">
          <a:solidFill>
            <a:schemeClr val="tx1"/>
          </a:solidFill>
          <a:latin typeface="+mn-lt"/>
          <a:ea typeface="+mn-ea"/>
          <a:cs typeface="+mn-cs"/>
        </a:defRPr>
      </a:lvl3pPr>
      <a:lvl4pPr marL="914446" algn="l" defTabSz="609630" rtl="0" eaLnBrk="1" latinLnBrk="0" hangingPunct="1">
        <a:defRPr sz="1200" kern="1200">
          <a:solidFill>
            <a:schemeClr val="tx1"/>
          </a:solidFill>
          <a:latin typeface="+mn-lt"/>
          <a:ea typeface="+mn-ea"/>
          <a:cs typeface="+mn-cs"/>
        </a:defRPr>
      </a:lvl4pPr>
      <a:lvl5pPr marL="1219261" algn="l" defTabSz="609630" rtl="0" eaLnBrk="1" latinLnBrk="0" hangingPunct="1">
        <a:defRPr sz="1200" kern="1200">
          <a:solidFill>
            <a:schemeClr val="tx1"/>
          </a:solidFill>
          <a:latin typeface="+mn-lt"/>
          <a:ea typeface="+mn-ea"/>
          <a:cs typeface="+mn-cs"/>
        </a:defRPr>
      </a:lvl5pPr>
      <a:lvl6pPr marL="1524076" algn="l" defTabSz="609630" rtl="0" eaLnBrk="1" latinLnBrk="0" hangingPunct="1">
        <a:defRPr sz="1200" kern="1200">
          <a:solidFill>
            <a:schemeClr val="tx1"/>
          </a:solidFill>
          <a:latin typeface="+mn-lt"/>
          <a:ea typeface="+mn-ea"/>
          <a:cs typeface="+mn-cs"/>
        </a:defRPr>
      </a:lvl6pPr>
      <a:lvl7pPr marL="1828891" algn="l" defTabSz="609630" rtl="0" eaLnBrk="1" latinLnBrk="0" hangingPunct="1">
        <a:defRPr sz="1200" kern="1200">
          <a:solidFill>
            <a:schemeClr val="tx1"/>
          </a:solidFill>
          <a:latin typeface="+mn-lt"/>
          <a:ea typeface="+mn-ea"/>
          <a:cs typeface="+mn-cs"/>
        </a:defRPr>
      </a:lvl7pPr>
      <a:lvl8pPr marL="2133707" algn="l" defTabSz="609630" rtl="0" eaLnBrk="1" latinLnBrk="0" hangingPunct="1">
        <a:defRPr sz="1200" kern="1200">
          <a:solidFill>
            <a:schemeClr val="tx1"/>
          </a:solidFill>
          <a:latin typeface="+mn-lt"/>
          <a:ea typeface="+mn-ea"/>
          <a:cs typeface="+mn-cs"/>
        </a:defRPr>
      </a:lvl8pPr>
      <a:lvl9pPr marL="2438522" algn="l" defTabSz="60963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A1929"/>
        </a:solidFill>
        <a:effectLst/>
      </p:bgPr>
    </p:bg>
    <p:spTree>
      <p:nvGrpSpPr>
        <p:cNvPr id="1" name=""/>
        <p:cNvGrpSpPr/>
        <p:nvPr/>
      </p:nvGrpSpPr>
      <p:grpSpPr>
        <a:xfrm>
          <a:off x="0" y="0"/>
          <a:ext cx="0" cy="0"/>
          <a:chOff x="0" y="0"/>
          <a:chExt cx="0" cy="0"/>
        </a:xfrm>
      </p:grpSpPr>
      <p:sp>
        <p:nvSpPr>
          <p:cNvPr id="2" name="Shape 0"/>
          <p:cNvSpPr/>
          <p:nvPr/>
        </p:nvSpPr>
        <p:spPr>
          <a:xfrm>
            <a:off x="0" y="308472"/>
            <a:ext cx="12192000" cy="6858000"/>
          </a:xfrm>
          <a:prstGeom prst="rect">
            <a:avLst/>
          </a:prstGeom>
          <a:solidFill>
            <a:srgbClr val="B4D2FF">
              <a:alpha val="5000"/>
            </a:srgbClr>
          </a:solidFill>
          <a:ln/>
        </p:spPr>
        <p:txBody>
          <a:bodyPr/>
          <a:lstStyle/>
          <a:p>
            <a:pPr defTabSz="609630"/>
            <a:endParaRPr lang="en-GB" sz="1200">
              <a:solidFill>
                <a:prstClr val="black"/>
              </a:solidFill>
              <a:latin typeface="Space Grotesk" panose="020F0502020204030204"/>
            </a:endParaRPr>
          </a:p>
        </p:txBody>
      </p:sp>
      <p:sp>
        <p:nvSpPr>
          <p:cNvPr id="3" name="Text 1"/>
          <p:cNvSpPr/>
          <p:nvPr/>
        </p:nvSpPr>
        <p:spPr>
          <a:xfrm>
            <a:off x="609600" y="1490365"/>
            <a:ext cx="11301984" cy="3606800"/>
          </a:xfrm>
          <a:prstGeom prst="rect">
            <a:avLst/>
          </a:prstGeom>
          <a:noFill/>
          <a:ln/>
        </p:spPr>
        <p:txBody>
          <a:bodyPr wrap="square" lIns="16933" tIns="16933" rIns="16933" bIns="16933" rtlCol="0" anchor="t">
            <a:normAutofit/>
          </a:bodyPr>
          <a:lstStyle/>
          <a:p>
            <a:pPr defTabSz="609630">
              <a:lnSpc>
                <a:spcPct val="94000"/>
              </a:lnSpc>
            </a:pPr>
            <a:r>
              <a:rPr lang="en-US" sz="10001" kern="0" spc="-550" dirty="0">
                <a:solidFill>
                  <a:srgbClr val="E6F0FF"/>
                </a:solidFill>
                <a:latin typeface="Space Grotesk" pitchFamily="34" charset="0"/>
                <a:ea typeface="Space Grotesk" pitchFamily="34" charset="-122"/>
                <a:cs typeface="Space Grotesk" pitchFamily="34" charset="-120"/>
              </a:rPr>
              <a:t>AI AGENT BUILDER </a:t>
            </a:r>
            <a:r>
              <a:rPr lang="en-US" sz="10001" kern="0" spc="-550" dirty="0">
                <a:solidFill>
                  <a:srgbClr val="E8763A"/>
                </a:solidFill>
                <a:latin typeface="Space Grotesk" pitchFamily="34" charset="0"/>
                <a:ea typeface="Space Grotesk" pitchFamily="34" charset="-122"/>
                <a:cs typeface="Space Grotesk" pitchFamily="34" charset="-120"/>
              </a:rPr>
              <a:t>ACADEMY.</a:t>
            </a:r>
            <a:endParaRPr lang="en-US" sz="10001" dirty="0">
              <a:solidFill>
                <a:prstClr val="black"/>
              </a:solidFill>
              <a:latin typeface="Space Grotesk" panose="020F0502020204030204"/>
            </a:endParaRPr>
          </a:p>
        </p:txBody>
      </p:sp>
      <p:sp>
        <p:nvSpPr>
          <p:cNvPr id="4" name="Text 2"/>
          <p:cNvSpPr/>
          <p:nvPr/>
        </p:nvSpPr>
        <p:spPr>
          <a:xfrm>
            <a:off x="609600" y="4741564"/>
            <a:ext cx="4709160" cy="1207543"/>
          </a:xfrm>
          <a:prstGeom prst="rect">
            <a:avLst/>
          </a:prstGeom>
          <a:noFill/>
          <a:ln/>
        </p:spPr>
        <p:txBody>
          <a:bodyPr wrap="square" lIns="16933" tIns="16933" rIns="16933" bIns="16933" rtlCol="0" anchor="t">
            <a:normAutofit/>
          </a:bodyPr>
          <a:lstStyle/>
          <a:p>
            <a:pPr defTabSz="609630">
              <a:lnSpc>
                <a:spcPct val="145000"/>
              </a:lnSpc>
            </a:pPr>
            <a:r>
              <a:rPr lang="en-US" sz="1600" kern="0" spc="-12" dirty="0">
                <a:solidFill>
                  <a:srgbClr val="E6F0FF"/>
                </a:solidFill>
                <a:latin typeface="Space Grotesk" pitchFamily="34" charset="0"/>
                <a:ea typeface="Space Grotesk" pitchFamily="34" charset="-122"/>
                <a:cs typeface="Space Grotesk" pitchFamily="34" charset="-120"/>
              </a:rPr>
              <a:t>August 2026</a:t>
            </a:r>
          </a:p>
          <a:p>
            <a:pPr defTabSz="609630">
              <a:lnSpc>
                <a:spcPct val="145000"/>
              </a:lnSpc>
            </a:pPr>
            <a:r>
              <a:rPr lang="en-US" sz="1600" kern="0" spc="-12" dirty="0">
                <a:solidFill>
                  <a:srgbClr val="E6F0FF"/>
                </a:solidFill>
                <a:latin typeface="Space Grotesk" pitchFamily="34" charset="0"/>
                <a:cs typeface="Space Grotesk" pitchFamily="34" charset="-120"/>
              </a:rPr>
              <a:t>Woche 3</a:t>
            </a:r>
            <a:endParaRPr lang="en-US" sz="1600" dirty="0">
              <a:solidFill>
                <a:prstClr val="black"/>
              </a:solidFill>
              <a:latin typeface="Space Grotesk" panose="020F0502020204030204"/>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AFAF9"/>
        </a:solidFill>
        <a:effectLst/>
      </p:bgPr>
    </p:bg>
    <p:spTree>
      <p:nvGrpSpPr>
        <p:cNvPr id="1" name=""/>
        <p:cNvGrpSpPr/>
        <p:nvPr/>
      </p:nvGrpSpPr>
      <p:grpSpPr>
        <a:xfrm>
          <a:off x="0" y="0"/>
          <a:ext cx="0" cy="0"/>
          <a:chOff x="0" y="0"/>
          <a:chExt cx="0" cy="0"/>
        </a:xfrm>
      </p:grpSpPr>
      <p:sp>
        <p:nvSpPr>
          <p:cNvPr id="2" name="TextBox 1"/>
          <p:cNvSpPr txBox="1"/>
          <p:nvPr/>
        </p:nvSpPr>
        <p:spPr>
          <a:xfrm>
            <a:off x="548640" y="274320"/>
            <a:ext cx="11094720" cy="260000"/>
          </a:xfrm>
          <a:prstGeom prst="rect">
            <a:avLst/>
          </a:prstGeom>
          <a:noFill/>
        </p:spPr>
        <p:txBody>
          <a:bodyPr wrap="square" lIns="0" tIns="0" rIns="0" bIns="0" anchor="t">
            <a:spAutoFit/>
          </a:bodyPr>
          <a:lstStyle/>
          <a:p>
            <a:pPr algn="l">
              <a:spcBef>
                <a:spcPts val="0"/>
              </a:spcBef>
              <a:spcAft>
                <a:spcPts val="0"/>
              </a:spcAft>
            </a:pPr>
            <a:r>
              <a:rPr sz="1100" b="1" i="0">
                <a:solidFill>
                  <a:srgbClr val="E95E4C"/>
                </a:solidFill>
                <a:latin typeface="Space Grotesk"/>
              </a:rPr>
              <a:t>AI AGENT BUILDER ACADEMY · AUGUST 2026</a:t>
            </a:r>
          </a:p>
        </p:txBody>
      </p:sp>
      <p:sp>
        <p:nvSpPr>
          <p:cNvPr id="3" name="TextBox 2"/>
          <p:cNvSpPr txBox="1"/>
          <p:nvPr/>
        </p:nvSpPr>
        <p:spPr>
          <a:xfrm>
            <a:off x="548640" y="548640"/>
            <a:ext cx="11094720" cy="540000"/>
          </a:xfrm>
          <a:prstGeom prst="rect">
            <a:avLst/>
          </a:prstGeom>
          <a:noFill/>
        </p:spPr>
        <p:txBody>
          <a:bodyPr wrap="square" lIns="0" tIns="0" rIns="0" bIns="0" anchor="t">
            <a:spAutoFit/>
          </a:bodyPr>
          <a:lstStyle/>
          <a:p>
            <a:pPr algn="l">
              <a:spcBef>
                <a:spcPts val="0"/>
              </a:spcBef>
              <a:spcAft>
                <a:spcPts val="0"/>
              </a:spcAft>
            </a:pPr>
            <a:r>
              <a:rPr sz="2800" b="1" i="0">
                <a:solidFill>
                  <a:srgbClr val="0E2841"/>
                </a:solidFill>
                <a:latin typeface="Aptos Display"/>
              </a:rPr>
              <a:t>Stufe 6: Die Leitplanken</a:t>
            </a:r>
          </a:p>
        </p:txBody>
      </p:sp>
      <p:sp>
        <p:nvSpPr>
          <p:cNvPr id="4" name="TextBox 3"/>
          <p:cNvSpPr txBox="1"/>
          <p:nvPr/>
        </p:nvSpPr>
        <p:spPr>
          <a:xfrm>
            <a:off x="548640" y="1130000"/>
            <a:ext cx="11094720" cy="320000"/>
          </a:xfrm>
          <a:prstGeom prst="rect">
            <a:avLst/>
          </a:prstGeom>
          <a:noFill/>
        </p:spPr>
        <p:txBody>
          <a:bodyPr wrap="square" lIns="0" tIns="0" rIns="0" bIns="0" anchor="t">
            <a:spAutoFit/>
          </a:bodyPr>
          <a:lstStyle/>
          <a:p>
            <a:pPr algn="l">
              <a:spcBef>
                <a:spcPts val="0"/>
              </a:spcBef>
              <a:spcAft>
                <a:spcPts val="0"/>
              </a:spcAft>
            </a:pPr>
            <a:r>
              <a:rPr sz="1400" b="0" i="0">
                <a:solidFill>
                  <a:srgbClr val="5A6370"/>
                </a:solidFill>
                <a:latin typeface="Space Grotesk"/>
              </a:rPr>
              <a:t>Zwei Gewohnheiten verhindern die meisten Probleme.</a:t>
            </a:r>
          </a:p>
        </p:txBody>
      </p:sp>
      <p:sp>
        <p:nvSpPr>
          <p:cNvPr id="5" name="Rounded Rectangle 4"/>
          <p:cNvSpPr/>
          <p:nvPr/>
        </p:nvSpPr>
        <p:spPr>
          <a:xfrm>
            <a:off x="548640" y="1750000"/>
            <a:ext cx="5000000" cy="320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endParaRPr/>
          </a:p>
        </p:txBody>
      </p:sp>
      <p:sp>
        <p:nvSpPr>
          <p:cNvPr id="6" name="TextBox 5"/>
          <p:cNvSpPr txBox="1"/>
          <p:nvPr/>
        </p:nvSpPr>
        <p:spPr>
          <a:xfrm>
            <a:off x="848640" y="1980000"/>
            <a:ext cx="4400000" cy="280000"/>
          </a:xfrm>
          <a:prstGeom prst="rect">
            <a:avLst/>
          </a:prstGeom>
          <a:noFill/>
        </p:spPr>
        <p:txBody>
          <a:bodyPr wrap="square" lIns="0" tIns="0" rIns="0" bIns="0" anchor="t">
            <a:spAutoFit/>
          </a:bodyPr>
          <a:lstStyle/>
          <a:p>
            <a:pPr algn="l">
              <a:spcBef>
                <a:spcPts val="0"/>
              </a:spcBef>
              <a:spcAft>
                <a:spcPts val="0"/>
              </a:spcAft>
            </a:pPr>
            <a:r>
              <a:rPr sz="1100" b="1" i="0">
                <a:solidFill>
                  <a:srgbClr val="E95E4C"/>
                </a:solidFill>
                <a:latin typeface="Space Grotesk"/>
              </a:rPr>
              <a:t>LEITPLANKE 1: DER PRÜFER</a:t>
            </a:r>
          </a:p>
        </p:txBody>
      </p:sp>
      <p:sp>
        <p:nvSpPr>
          <p:cNvPr id="7" name="TextBox 6"/>
          <p:cNvSpPr txBox="1"/>
          <p:nvPr/>
        </p:nvSpPr>
        <p:spPr>
          <a:xfrm>
            <a:off x="848640" y="2330000"/>
            <a:ext cx="4400000" cy="400000"/>
          </a:xfrm>
          <a:prstGeom prst="rect">
            <a:avLst/>
          </a:prstGeom>
          <a:noFill/>
        </p:spPr>
        <p:txBody>
          <a:bodyPr wrap="square" lIns="0" tIns="0" rIns="0" bIns="0" anchor="t">
            <a:spAutoFit/>
          </a:bodyPr>
          <a:lstStyle/>
          <a:p>
            <a:pPr algn="l">
              <a:spcBef>
                <a:spcPts val="0"/>
              </a:spcBef>
              <a:spcAft>
                <a:spcPts val="0"/>
              </a:spcAft>
            </a:pPr>
            <a:r>
              <a:rPr sz="1700" b="1" i="0">
                <a:solidFill>
                  <a:srgbClr val="0E2841"/>
                </a:solidFill>
                <a:latin typeface="Aptos Display"/>
              </a:rPr>
              <a:t>Ein Agent, dessen Job das Prüfen ist</a:t>
            </a:r>
          </a:p>
        </p:txBody>
      </p:sp>
      <p:sp>
        <p:nvSpPr>
          <p:cNvPr id="8" name="TextBox 7"/>
          <p:cNvSpPr txBox="1"/>
          <p:nvPr/>
        </p:nvSpPr>
        <p:spPr>
          <a:xfrm>
            <a:off x="848640" y="2900000"/>
            <a:ext cx="4400000" cy="340000"/>
          </a:xfrm>
          <a:prstGeom prst="rect">
            <a:avLst/>
          </a:prstGeom>
          <a:noFill/>
        </p:spPr>
        <p:txBody>
          <a:bodyPr wrap="square" lIns="0" tIns="0" rIns="0" bIns="0" anchor="t">
            <a:spAutoFit/>
          </a:bodyPr>
          <a:lstStyle/>
          <a:p>
            <a:pPr algn="l">
              <a:spcBef>
                <a:spcPts val="0"/>
              </a:spcBef>
              <a:spcAft>
                <a:spcPts val="0"/>
              </a:spcAft>
            </a:pPr>
            <a:r>
              <a:rPr sz="1300" b="1" i="0">
                <a:solidFill>
                  <a:srgbClr val="E95E4C"/>
                </a:solidFill>
                <a:latin typeface="Space Grotesk"/>
              </a:rPr>
              <a:t>✓  ruhiger, wertfreier Ton</a:t>
            </a:r>
            <a:r>
              <a:rPr sz="1300" b="0" i="0">
                <a:solidFill>
                  <a:srgbClr val="2B3542"/>
                </a:solidFill>
                <a:latin typeface="Space Grotesk"/>
              </a:rPr>
              <a:t/>
            </a:r>
          </a:p>
        </p:txBody>
      </p:sp>
      <p:sp>
        <p:nvSpPr>
          <p:cNvPr id="9" name="TextBox 8"/>
          <p:cNvSpPr txBox="1"/>
          <p:nvPr/>
        </p:nvSpPr>
        <p:spPr>
          <a:xfrm>
            <a:off x="848640" y="3280000"/>
            <a:ext cx="4400000" cy="340000"/>
          </a:xfrm>
          <a:prstGeom prst="rect">
            <a:avLst/>
          </a:prstGeom>
          <a:noFill/>
        </p:spPr>
        <p:txBody>
          <a:bodyPr wrap="square" lIns="0" tIns="0" rIns="0" bIns="0" anchor="t">
            <a:spAutoFit/>
          </a:bodyPr>
          <a:lstStyle/>
          <a:p>
            <a:pPr algn="l">
              <a:spcBef>
                <a:spcPts val="0"/>
              </a:spcBef>
              <a:spcAft>
                <a:spcPts val="0"/>
              </a:spcAft>
            </a:pPr>
            <a:r>
              <a:rPr sz="1300" b="1" i="0">
                <a:solidFill>
                  <a:srgbClr val="E95E4C"/>
                </a:solidFill>
                <a:latin typeface="Space Grotesk"/>
              </a:rPr>
              <a:t>✓  keine Abnehm-Garantien</a:t>
            </a:r>
            <a:r>
              <a:rPr sz="1300" b="0" i="0">
                <a:solidFill>
                  <a:srgbClr val="2B3542"/>
                </a:solidFill>
                <a:latin typeface="Space Grotesk"/>
              </a:rPr>
              <a:t/>
            </a:r>
          </a:p>
        </p:txBody>
      </p:sp>
      <p:sp>
        <p:nvSpPr>
          <p:cNvPr id="10" name="TextBox 9"/>
          <p:cNvSpPr txBox="1"/>
          <p:nvPr/>
        </p:nvSpPr>
        <p:spPr>
          <a:xfrm>
            <a:off x="848640" y="3660000"/>
            <a:ext cx="4400000" cy="340000"/>
          </a:xfrm>
          <a:prstGeom prst="rect">
            <a:avLst/>
          </a:prstGeom>
          <a:noFill/>
        </p:spPr>
        <p:txBody>
          <a:bodyPr wrap="square" lIns="0" tIns="0" rIns="0" bIns="0" anchor="t">
            <a:spAutoFit/>
          </a:bodyPr>
          <a:lstStyle/>
          <a:p>
            <a:pPr algn="l">
              <a:spcBef>
                <a:spcPts val="0"/>
              </a:spcBef>
              <a:spcAft>
                <a:spcPts val="0"/>
              </a:spcAft>
            </a:pPr>
            <a:r>
              <a:rPr sz="1300" b="1" i="0">
                <a:solidFill>
                  <a:srgbClr val="E95E4C"/>
                </a:solidFill>
                <a:latin typeface="Space Grotesk"/>
              </a:rPr>
              <a:t>✓  keine Dosierungstipps · Disclaimer vorhanden</a:t>
            </a:r>
            <a:r>
              <a:rPr sz="1300" b="0" i="0">
                <a:solidFill>
                  <a:srgbClr val="2B3542"/>
                </a:solidFill>
                <a:latin typeface="Space Grotesk"/>
              </a:rPr>
              <a:t/>
            </a:r>
          </a:p>
        </p:txBody>
      </p:sp>
      <p:sp>
        <p:nvSpPr>
          <p:cNvPr id="11" name="TextBox 10"/>
          <p:cNvSpPr txBox="1"/>
          <p:nvPr/>
        </p:nvSpPr>
        <p:spPr>
          <a:xfrm>
            <a:off x="848640" y="4180000"/>
            <a:ext cx="4400000" cy="500000"/>
          </a:xfrm>
          <a:prstGeom prst="rect">
            <a:avLst/>
          </a:prstGeom>
          <a:noFill/>
        </p:spPr>
        <p:txBody>
          <a:bodyPr wrap="square" lIns="0" tIns="0" rIns="0" bIns="0" anchor="t">
            <a:spAutoFit/>
          </a:bodyPr>
          <a:lstStyle/>
          <a:p>
            <a:pPr algn="l">
              <a:spcBef>
                <a:spcPts val="0"/>
              </a:spcBef>
              <a:spcAft>
                <a:spcPts val="0"/>
              </a:spcAft>
            </a:pPr>
            <a:r>
              <a:rPr sz="1200" b="0" i="1">
                <a:solidFill>
                  <a:srgbClr val="5A6370"/>
                </a:solidFill>
                <a:latin typeface="Space Grotesk"/>
              </a:rPr>
              <a:t>…und markiert alles, was nur ein Mensch entscheiden sollte.</a:t>
            </a:r>
          </a:p>
        </p:txBody>
      </p:sp>
      <p:sp>
        <p:nvSpPr>
          <p:cNvPr id="12" name="Rounded Rectangle 11"/>
          <p:cNvSpPr/>
          <p:nvPr/>
        </p:nvSpPr>
        <p:spPr>
          <a:xfrm>
            <a:off x="6143360" y="1750000"/>
            <a:ext cx="5000000" cy="3200000"/>
          </a:xfrm>
          <a:prstGeom prst="roundRect">
            <a:avLst>
              <a:gd name="adj" fmla="val 4500"/>
            </a:avLst>
          </a:prstGeom>
          <a:solidFill>
            <a:srgbClr val="FBE3DE"/>
          </a:solidFill>
          <a:ln w="12700">
            <a:solidFill>
              <a:srgbClr val="E95E4C"/>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endParaRPr/>
          </a:p>
        </p:txBody>
      </p:sp>
      <p:sp>
        <p:nvSpPr>
          <p:cNvPr id="13" name="TextBox 12"/>
          <p:cNvSpPr txBox="1"/>
          <p:nvPr/>
        </p:nvSpPr>
        <p:spPr>
          <a:xfrm>
            <a:off x="6443360" y="1980000"/>
            <a:ext cx="4400000" cy="280000"/>
          </a:xfrm>
          <a:prstGeom prst="rect">
            <a:avLst/>
          </a:prstGeom>
          <a:noFill/>
        </p:spPr>
        <p:txBody>
          <a:bodyPr wrap="square" lIns="0" tIns="0" rIns="0" bIns="0" anchor="t">
            <a:spAutoFit/>
          </a:bodyPr>
          <a:lstStyle/>
          <a:p>
            <a:pPr algn="l">
              <a:spcBef>
                <a:spcPts val="0"/>
              </a:spcBef>
              <a:spcAft>
                <a:spcPts val="0"/>
              </a:spcAft>
            </a:pPr>
            <a:r>
              <a:rPr sz="1100" b="1" i="0">
                <a:solidFill>
                  <a:srgbClr val="E95E4C"/>
                </a:solidFill>
                <a:latin typeface="Space Grotesk"/>
              </a:rPr>
              <a:t>LEITPLANKE 2: DAS MENSCHLICHE JA</a:t>
            </a:r>
          </a:p>
        </p:txBody>
      </p:sp>
      <p:sp>
        <p:nvSpPr>
          <p:cNvPr id="14" name="TextBox 13"/>
          <p:cNvSpPr txBox="1"/>
          <p:nvPr/>
        </p:nvSpPr>
        <p:spPr>
          <a:xfrm>
            <a:off x="6443360" y="2360000"/>
            <a:ext cx="4400000" cy="700000"/>
          </a:xfrm>
          <a:prstGeom prst="rect">
            <a:avLst/>
          </a:prstGeom>
          <a:noFill/>
        </p:spPr>
        <p:txBody>
          <a:bodyPr wrap="square" lIns="0" tIns="0" rIns="0" bIns="0" anchor="t">
            <a:spAutoFit/>
          </a:bodyPr>
          <a:lstStyle/>
          <a:p>
            <a:pPr algn="l">
              <a:spcBef>
                <a:spcPts val="0"/>
              </a:spcBef>
              <a:spcAft>
                <a:spcPts val="0"/>
              </a:spcAft>
            </a:pPr>
            <a:r>
              <a:rPr sz="3000" b="0" i="0">
                <a:solidFill>
                  <a:srgbClr val="0E2841"/>
                </a:solidFill>
                <a:latin typeface="Space Grotesk"/>
              </a:rPr>
              <a:t>👤</a:t>
            </a:r>
          </a:p>
        </p:txBody>
      </p:sp>
      <p:sp>
        <p:nvSpPr>
          <p:cNvPr id="15" name="TextBox 14"/>
          <p:cNvSpPr txBox="1"/>
          <p:nvPr/>
        </p:nvSpPr>
        <p:spPr>
          <a:xfrm>
            <a:off x="6443360" y="3150000"/>
            <a:ext cx="4400000" cy="400000"/>
          </a:xfrm>
          <a:prstGeom prst="rect">
            <a:avLst/>
          </a:prstGeom>
          <a:noFill/>
        </p:spPr>
        <p:txBody>
          <a:bodyPr wrap="square" lIns="0" tIns="0" rIns="0" bIns="0" anchor="t">
            <a:spAutoFit/>
          </a:bodyPr>
          <a:lstStyle/>
          <a:p>
            <a:pPr algn="l">
              <a:spcBef>
                <a:spcPts val="0"/>
              </a:spcBef>
              <a:spcAft>
                <a:spcPts val="0"/>
              </a:spcAft>
            </a:pPr>
            <a:r>
              <a:rPr sz="1700" b="1" i="0">
                <a:solidFill>
                  <a:srgbClr val="0E2841"/>
                </a:solidFill>
                <a:latin typeface="Aptos Display"/>
              </a:rPr>
              <a:t>Du gibst frei, sonst geht nichts raus</a:t>
            </a:r>
          </a:p>
        </p:txBody>
      </p:sp>
      <p:sp>
        <p:nvSpPr>
          <p:cNvPr id="16" name="TextBox 15"/>
          <p:cNvSpPr txBox="1"/>
          <p:nvPr/>
        </p:nvSpPr>
        <p:spPr>
          <a:xfrm>
            <a:off x="6443360" y="3700000"/>
            <a:ext cx="4400000" cy="900000"/>
          </a:xfrm>
          <a:prstGeom prst="rect">
            <a:avLst/>
          </a:prstGeom>
          <a:noFill/>
        </p:spPr>
        <p:txBody>
          <a:bodyPr wrap="square" lIns="0" tIns="0" rIns="0" bIns="0" anchor="t">
            <a:spAutoFit/>
          </a:bodyPr>
          <a:lstStyle/>
          <a:p>
            <a:pPr algn="l">
              <a:spcBef>
                <a:spcPts val="0"/>
              </a:spcBef>
              <a:spcAft>
                <a:spcPts val="0"/>
              </a:spcAft>
            </a:pPr>
            <a:r>
              <a:rPr sz="1300" b="0" i="0">
                <a:solidFill>
                  <a:srgbClr val="2B3542"/>
                </a:solidFill>
                <a:latin typeface="Space Grotesk"/>
              </a:rPr>
              <a:t>Das Briefing des Koordinators endet mit zwei Worten: „Nichts veröffentlichen.“ Das finale Ja bleibt beim Menschen.</a:t>
            </a:r>
          </a:p>
        </p:txBody>
      </p:sp>
      <p:sp>
        <p:nvSpPr>
          <p:cNvPr id="17" name="TextBox 16"/>
          <p:cNvSpPr txBox="1"/>
          <p:nvPr/>
        </p:nvSpPr>
        <p:spPr>
          <a:xfrm>
            <a:off x="5673360" y="3150000"/>
            <a:ext cx="250000" cy="400000"/>
          </a:xfrm>
          <a:prstGeom prst="rect">
            <a:avLst/>
          </a:prstGeom>
          <a:noFill/>
        </p:spPr>
        <p:txBody>
          <a:bodyPr wrap="none" lIns="0" tIns="0" rIns="0" bIns="0" anchor="ctr">
            <a:spAutoFit/>
          </a:bodyPr>
          <a:lstStyle/>
          <a:p>
            <a:pPr algn="ctr">
              <a:spcBef>
                <a:spcPts val="0"/>
              </a:spcBef>
              <a:spcAft>
                <a:spcPts val="0"/>
              </a:spcAft>
            </a:pPr>
            <a:r>
              <a:rPr sz="2000" b="1" i="0">
                <a:solidFill>
                  <a:srgbClr val="E95E4C"/>
                </a:solidFill>
                <a:latin typeface="Space Grotesk"/>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AFAF9"/>
        </a:solidFill>
        <a:effectLst/>
      </p:bgPr>
    </p:bg>
    <p:spTree>
      <p:nvGrpSpPr>
        <p:cNvPr id="1" name=""/>
        <p:cNvGrpSpPr/>
        <p:nvPr/>
      </p:nvGrpSpPr>
      <p:grpSpPr>
        <a:xfrm>
          <a:off x="0" y="0"/>
          <a:ext cx="0" cy="0"/>
          <a:chOff x="0" y="0"/>
          <a:chExt cx="0" cy="0"/>
        </a:xfrm>
      </p:grpSpPr>
      <p:sp>
        <p:nvSpPr>
          <p:cNvPr id="2" name="TextBox 1"/>
          <p:cNvSpPr txBox="1"/>
          <p:nvPr/>
        </p:nvSpPr>
        <p:spPr>
          <a:xfrm>
            <a:off x="548640" y="274320"/>
            <a:ext cx="11094720" cy="260000"/>
          </a:xfrm>
          <a:prstGeom prst="rect">
            <a:avLst/>
          </a:prstGeom>
          <a:noFill/>
        </p:spPr>
        <p:txBody>
          <a:bodyPr wrap="square" lIns="0" tIns="0" rIns="0" bIns="0" anchor="t">
            <a:spAutoFit/>
          </a:bodyPr>
          <a:lstStyle/>
          <a:p>
            <a:pPr algn="l">
              <a:spcBef>
                <a:spcPts val="0"/>
              </a:spcBef>
              <a:spcAft>
                <a:spcPts val="0"/>
              </a:spcAft>
            </a:pPr>
            <a:r>
              <a:rPr sz="1100" b="1" i="0">
                <a:solidFill>
                  <a:srgbClr val="E95E4C"/>
                </a:solidFill>
                <a:latin typeface="Space Grotesk"/>
              </a:rPr>
              <a:t>AI AGENT BUILDER ACADEMY · AUGUST 2026</a:t>
            </a:r>
          </a:p>
        </p:txBody>
      </p:sp>
      <p:sp>
        <p:nvSpPr>
          <p:cNvPr id="3" name="TextBox 2"/>
          <p:cNvSpPr txBox="1"/>
          <p:nvPr/>
        </p:nvSpPr>
        <p:spPr>
          <a:xfrm>
            <a:off x="548640" y="548640"/>
            <a:ext cx="11094720" cy="861774"/>
          </a:xfrm>
          <a:prstGeom prst="rect">
            <a:avLst/>
          </a:prstGeom>
          <a:noFill/>
        </p:spPr>
        <p:txBody>
          <a:bodyPr wrap="square" lIns="0" tIns="0" rIns="0" bIns="0" anchor="t">
            <a:spAutoFit/>
          </a:bodyPr>
          <a:lstStyle/>
          <a:p>
            <a:r>
              <a:rPr sz="2800" b="1" i="0">
                <a:solidFill>
                  <a:srgbClr val="0E2841"/>
                </a:solidFill>
                <a:latin typeface="Aptos Display"/>
              </a:rPr>
              <a:t>Das Beispiel: Hausmann Ernährungspraxis</a:t>
            </a:r>
            <a:r>
              <a:rPr lang="en-GB" sz="2800" b="1">
                <a:solidFill>
                  <a:srgbClr val="0E2841"/>
                </a:solidFill>
                <a:latin typeface="Aptos Display"/>
              </a:rPr>
              <a:t/>
            </a:r>
          </a:p>
          <a:p>
            <a:pPr algn="l">
              <a:spcBef>
                <a:spcPts val="0"/>
              </a:spcBef>
              <a:spcAft>
                <a:spcPts val="0"/>
              </a:spcAft>
            </a:pPr>
            <a:endParaRPr sz="2800" b="1" i="0">
              <a:solidFill>
                <a:srgbClr val="0E2841"/>
              </a:solidFill>
              <a:latin typeface="Aptos Display"/>
            </a:endParaRPr>
          </a:p>
        </p:txBody>
      </p:sp>
      <p:sp>
        <p:nvSpPr>
          <p:cNvPr id="4" name="TextBox 3"/>
          <p:cNvSpPr txBox="1"/>
          <p:nvPr/>
        </p:nvSpPr>
        <p:spPr>
          <a:xfrm>
            <a:off x="548640" y="1130000"/>
            <a:ext cx="11094720" cy="320000"/>
          </a:xfrm>
          <a:prstGeom prst="rect">
            <a:avLst/>
          </a:prstGeom>
          <a:noFill/>
        </p:spPr>
        <p:txBody>
          <a:bodyPr wrap="square" lIns="0" tIns="0" rIns="0" bIns="0" anchor="t">
            <a:spAutoFit/>
          </a:bodyPr>
          <a:lstStyle/>
          <a:p>
            <a:pPr algn="l">
              <a:spcBef>
                <a:spcPts val="0"/>
              </a:spcBef>
              <a:spcAft>
                <a:spcPts val="0"/>
              </a:spcAft>
            </a:pPr>
            <a:r>
              <a:rPr sz="1400" b="0" i="0">
                <a:solidFill>
                  <a:srgbClr val="5A6370"/>
                </a:solidFill>
                <a:latin typeface="Space Grotesk"/>
              </a:rPr>
              <a:t>Ein echtes Ein-Personen-Business mit einer echten Wochenaufgabe.</a:t>
            </a:r>
          </a:p>
        </p:txBody>
      </p:sp>
      <p:sp>
        <p:nvSpPr>
          <p:cNvPr id="5" name="Rounded Rectangle 4"/>
          <p:cNvSpPr/>
          <p:nvPr/>
        </p:nvSpPr>
        <p:spPr>
          <a:xfrm>
            <a:off x="548640" y="1700000"/>
            <a:ext cx="5390000" cy="225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t"/>
          <a:lstStyle/>
          <a:p>
            <a:pPr algn="l">
              <a:spcBef>
                <a:spcPts val="0"/>
              </a:spcBef>
              <a:spcAft>
                <a:spcPts val="800"/>
              </a:spcAft>
            </a:pPr>
            <a:r>
              <a:rPr sz="1100" b="1" i="0">
                <a:solidFill>
                  <a:srgbClr val="E95E4C"/>
                </a:solidFill>
                <a:latin typeface="Space Grotesk"/>
              </a:rPr>
              <a:t>🩺  DAS BUSINESS</a:t>
            </a:r>
          </a:p>
          <a:p>
            <a:pPr algn="l">
              <a:spcBef>
                <a:spcPts val="0"/>
              </a:spcBef>
              <a:spcAft>
                <a:spcPts val="800"/>
              </a:spcAft>
            </a:pPr>
            <a:r>
              <a:rPr sz="1600" b="1" i="0">
                <a:solidFill>
                  <a:srgbClr val="0E2841"/>
                </a:solidFill>
                <a:latin typeface="Aptos Display"/>
              </a:rPr>
              <a:t>Hausmann Ernährungspraxis</a:t>
            </a:r>
          </a:p>
          <a:p>
            <a:pPr algn="l">
              <a:spcBef>
                <a:spcPts val="0"/>
              </a:spcBef>
              <a:spcAft>
                <a:spcPts val="0"/>
              </a:spcAft>
            </a:pPr>
            <a:r>
              <a:rPr sz="1250" b="0" i="0">
                <a:solidFill>
                  <a:srgbClr val="2B3542"/>
                </a:solidFill>
                <a:latin typeface="Space Grotesk"/>
              </a:rPr>
              <a:t>Sara Hausmann, Ernährungsberaterin in Hamburg. Hilft Erwachsenen bei Gewicht, Insulinresistenz und Stoffwechsel, inkl. GLP-1-Begleitung.</a:t>
            </a:r>
          </a:p>
        </p:txBody>
      </p:sp>
      <p:sp>
        <p:nvSpPr>
          <p:cNvPr id="6" name="Rounded Rectangle 5"/>
          <p:cNvSpPr/>
          <p:nvPr/>
        </p:nvSpPr>
        <p:spPr>
          <a:xfrm>
            <a:off x="6253360" y="1700000"/>
            <a:ext cx="5390000" cy="225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t"/>
          <a:lstStyle/>
          <a:p>
            <a:pPr algn="l">
              <a:spcBef>
                <a:spcPts val="0"/>
              </a:spcBef>
              <a:spcAft>
                <a:spcPts val="800"/>
              </a:spcAft>
            </a:pPr>
            <a:r>
              <a:rPr sz="1100" b="1" i="0">
                <a:solidFill>
                  <a:srgbClr val="E95E4C"/>
                </a:solidFill>
                <a:latin typeface="Space Grotesk"/>
              </a:rPr>
              <a:t>📣  DAS PROBLEM</a:t>
            </a:r>
          </a:p>
          <a:p>
            <a:pPr algn="l">
              <a:spcBef>
                <a:spcPts val="0"/>
              </a:spcBef>
              <a:spcAft>
                <a:spcPts val="800"/>
              </a:spcAft>
            </a:pPr>
            <a:r>
              <a:rPr sz="1600" b="1" i="0">
                <a:solidFill>
                  <a:srgbClr val="0E2841"/>
                </a:solidFill>
                <a:latin typeface="Aptos Display"/>
              </a:rPr>
              <a:t>Vertrauen entsteht durch wöchentlichen Content</a:t>
            </a:r>
          </a:p>
          <a:p>
            <a:pPr algn="l">
              <a:spcBef>
                <a:spcPts val="0"/>
              </a:spcBef>
              <a:spcAft>
                <a:spcPts val="0"/>
              </a:spcAft>
            </a:pPr>
            <a:r>
              <a:rPr sz="1250" b="0" i="0">
                <a:solidFill>
                  <a:srgbClr val="2B3542"/>
                </a:solidFill>
                <a:latin typeface="Space Grotesk"/>
              </a:rPr>
              <a:t>Ein Blogpost, Social Posts, eine Mail, jede Woche. Sara ist Therapeutin, keine Content-Maschine. Der Job, der nie fertig wird.</a:t>
            </a:r>
          </a:p>
        </p:txBody>
      </p:sp>
      <p:sp>
        <p:nvSpPr>
          <p:cNvPr id="7" name="Rounded Rectangle 6"/>
          <p:cNvSpPr/>
          <p:nvPr/>
        </p:nvSpPr>
        <p:spPr>
          <a:xfrm>
            <a:off x="548640" y="4250000"/>
            <a:ext cx="11094720" cy="1450000"/>
          </a:xfrm>
          <a:prstGeom prst="roundRect">
            <a:avLst>
              <a:gd name="adj" fmla="val 4500"/>
            </a:avLst>
          </a:prstGeom>
          <a:solidFill>
            <a:srgbClr val="0E2841"/>
          </a:solidFill>
          <a:ln>
            <a:no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spcBef>
                <a:spcPts val="0"/>
              </a:spcBef>
              <a:spcAft>
                <a:spcPts val="600"/>
              </a:spcAft>
            </a:pPr>
            <a:r>
              <a:rPr sz="1100" b="1" i="0">
                <a:solidFill>
                  <a:srgbClr val="E95E4C"/>
                </a:solidFill>
                <a:latin typeface="Space Grotesk"/>
              </a:rPr>
              <a:t>DER JOB FÜR DAS TEAM</a:t>
            </a:r>
          </a:p>
          <a:p>
            <a:pPr algn="ctr">
              <a:spcBef>
                <a:spcPts val="0"/>
              </a:spcBef>
              <a:spcAft>
                <a:spcPts val="600"/>
              </a:spcAft>
            </a:pPr>
            <a:r>
              <a:rPr sz="1900" b="1" i="0">
                <a:solidFill>
                  <a:srgbClr val="FFFFFF"/>
                </a:solidFill>
                <a:latin typeface="Aptos Display"/>
              </a:rPr>
              <a:t>„Erstelle das Marketing dieser Woche für die Praxis.“</a:t>
            </a:r>
          </a:p>
          <a:p>
            <a:pPr algn="ctr">
              <a:spcBef>
                <a:spcPts val="0"/>
              </a:spcBef>
              <a:spcAft>
                <a:spcPts val="0"/>
              </a:spcAft>
            </a:pPr>
            <a:r>
              <a:rPr sz="1200" b="0" i="0">
                <a:solidFill>
                  <a:srgbClr val="D8E2EF"/>
                </a:solidFill>
                <a:latin typeface="Space Grotesk"/>
              </a:rPr>
              <a:t>jede Woche  ·  markengerecht  ·  sicher  ·  mit Saras finalem Ja</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AFAF9"/>
        </a:solidFill>
        <a:effectLst/>
      </p:bgPr>
    </p:bg>
    <p:spTree>
      <p:nvGrpSpPr>
        <p:cNvPr id="1" name=""/>
        <p:cNvGrpSpPr/>
        <p:nvPr/>
      </p:nvGrpSpPr>
      <p:grpSpPr>
        <a:xfrm>
          <a:off x="0" y="0"/>
          <a:ext cx="0" cy="0"/>
          <a:chOff x="0" y="0"/>
          <a:chExt cx="0" cy="0"/>
        </a:xfrm>
      </p:grpSpPr>
      <p:sp>
        <p:nvSpPr>
          <p:cNvPr id="2" name="TextBox 1"/>
          <p:cNvSpPr txBox="1"/>
          <p:nvPr/>
        </p:nvSpPr>
        <p:spPr>
          <a:xfrm>
            <a:off x="548640" y="274320"/>
            <a:ext cx="11094720" cy="260000"/>
          </a:xfrm>
          <a:prstGeom prst="rect">
            <a:avLst/>
          </a:prstGeom>
          <a:noFill/>
        </p:spPr>
        <p:txBody>
          <a:bodyPr wrap="square" lIns="0" tIns="0" rIns="0" bIns="0" anchor="t">
            <a:spAutoFit/>
          </a:bodyPr>
          <a:lstStyle/>
          <a:p>
            <a:pPr algn="l">
              <a:spcBef>
                <a:spcPts val="0"/>
              </a:spcBef>
              <a:spcAft>
                <a:spcPts val="0"/>
              </a:spcAft>
            </a:pPr>
            <a:r>
              <a:rPr sz="1100" b="1" i="0">
                <a:solidFill>
                  <a:srgbClr val="E95E4C"/>
                </a:solidFill>
                <a:latin typeface="Space Grotesk"/>
              </a:rPr>
              <a:t>AI AGENT BUILDER ACADEMY · AUGUST 2026</a:t>
            </a:r>
          </a:p>
        </p:txBody>
      </p:sp>
      <p:sp>
        <p:nvSpPr>
          <p:cNvPr id="3" name="TextBox 2"/>
          <p:cNvSpPr txBox="1"/>
          <p:nvPr/>
        </p:nvSpPr>
        <p:spPr>
          <a:xfrm>
            <a:off x="548640" y="548640"/>
            <a:ext cx="11094720" cy="540000"/>
          </a:xfrm>
          <a:prstGeom prst="rect">
            <a:avLst/>
          </a:prstGeom>
          <a:noFill/>
        </p:spPr>
        <p:txBody>
          <a:bodyPr wrap="square" lIns="0" tIns="0" rIns="0" bIns="0" anchor="t">
            <a:spAutoFit/>
          </a:bodyPr>
          <a:lstStyle/>
          <a:p>
            <a:pPr algn="l">
              <a:spcBef>
                <a:spcPts val="0"/>
              </a:spcBef>
              <a:spcAft>
                <a:spcPts val="0"/>
              </a:spcAft>
            </a:pPr>
            <a:r>
              <a:rPr sz="2800" b="1" i="0">
                <a:solidFill>
                  <a:srgbClr val="0E2841"/>
                </a:solidFill>
                <a:latin typeface="Aptos Display"/>
              </a:rPr>
              <a:t>Das Setup: Das ganze Team sind nur Dateien</a:t>
            </a:r>
          </a:p>
        </p:txBody>
      </p:sp>
      <p:sp>
        <p:nvSpPr>
          <p:cNvPr id="4" name="TextBox 3"/>
          <p:cNvSpPr txBox="1"/>
          <p:nvPr/>
        </p:nvSpPr>
        <p:spPr>
          <a:xfrm>
            <a:off x="548640" y="1130000"/>
            <a:ext cx="11094720" cy="320000"/>
          </a:xfrm>
          <a:prstGeom prst="rect">
            <a:avLst/>
          </a:prstGeom>
          <a:noFill/>
        </p:spPr>
        <p:txBody>
          <a:bodyPr wrap="square" lIns="0" tIns="0" rIns="0" bIns="0" anchor="t">
            <a:spAutoFit/>
          </a:bodyPr>
          <a:lstStyle/>
          <a:p>
            <a:pPr algn="l">
              <a:spcBef>
                <a:spcPts val="0"/>
              </a:spcBef>
              <a:spcAft>
                <a:spcPts val="0"/>
              </a:spcAft>
            </a:pPr>
            <a:r>
              <a:rPr sz="1400" b="0" i="0">
                <a:solidFill>
                  <a:srgbClr val="5A6370"/>
                </a:solidFill>
                <a:latin typeface="Space Grotesk"/>
              </a:rPr>
              <a:t>Das ist der echte Ordner auf meinem Desktop. Nirgends Code.</a:t>
            </a:r>
          </a:p>
        </p:txBody>
      </p:sp>
      <p:sp>
        <p:nvSpPr>
          <p:cNvPr id="5" name="Rounded Rectangle 4"/>
          <p:cNvSpPr/>
          <p:nvPr/>
        </p:nvSpPr>
        <p:spPr>
          <a:xfrm>
            <a:off x="548640" y="1650000"/>
            <a:ext cx="6000000" cy="410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endParaRPr/>
          </a:p>
        </p:txBody>
      </p:sp>
      <p:sp>
        <p:nvSpPr>
          <p:cNvPr id="6" name="TextBox 5"/>
          <p:cNvSpPr txBox="1"/>
          <p:nvPr/>
        </p:nvSpPr>
        <p:spPr>
          <a:xfrm>
            <a:off x="848640" y="1900000"/>
            <a:ext cx="5500000" cy="2221121"/>
          </a:xfrm>
          <a:prstGeom prst="rect">
            <a:avLst/>
          </a:prstGeom>
          <a:noFill/>
        </p:spPr>
        <p:txBody>
          <a:bodyPr wrap="square" lIns="0" tIns="0" rIns="0" bIns="0" anchor="t">
            <a:spAutoFit/>
          </a:bodyPr>
          <a:lstStyle/>
          <a:p>
            <a:pPr>
              <a:spcAft>
                <a:spcPts val="600"/>
              </a:spcAft>
            </a:pPr>
            <a:r>
              <a:rPr sz="1300" b="1" i="0">
                <a:solidFill>
                  <a:srgbClr val="0E2841"/>
                </a:solidFill>
                <a:latin typeface="Space Grotesk"/>
              </a:rPr>
              <a:t>📁 Hausmann Praxis /</a:t>
            </a:r>
            <a:r>
              <a:rPr lang="en-GB" sz="1400" b="1">
                <a:solidFill>
                  <a:srgbClr val="0E2841"/>
                </a:solidFill>
                <a:latin typeface="Aptos Display"/>
              </a:rPr>
              <a:t/>
            </a:r>
            <a:r>
              <a:rPr sz="1300" b="1" i="0">
                <a:solidFill>
                  <a:srgbClr val="0E2841"/>
                </a:solidFill>
                <a:latin typeface="Space Grotesk"/>
              </a:rPr>
              <a:t/>
            </a:r>
          </a:p>
          <a:p>
            <a:pPr algn="l">
              <a:spcBef>
                <a:spcPts val="0"/>
              </a:spcBef>
              <a:spcAft>
                <a:spcPts val="400"/>
              </a:spcAft>
            </a:pPr>
            <a:r>
              <a:rPr sz="1200" b="1" i="0">
                <a:solidFill>
                  <a:srgbClr val="0E2841"/>
                </a:solidFill>
                <a:latin typeface="Space Grotesk"/>
              </a:rPr>
              <a:t>     📄 CLAUDE.md   Job des Koordinators</a:t>
            </a:r>
            <a:r>
              <a:rPr sz="1150" b="0" i="0">
                <a:solidFill>
                  <a:srgbClr val="5A6370"/>
                </a:solidFill>
                <a:latin typeface="Space Grotesk"/>
              </a:rPr>
              <a:t/>
            </a:r>
          </a:p>
          <a:p>
            <a:pPr algn="l">
              <a:spcBef>
                <a:spcPts val="0"/>
              </a:spcBef>
              <a:spcAft>
                <a:spcPts val="800"/>
              </a:spcAft>
            </a:pPr>
            <a:r>
              <a:rPr sz="1200" b="1" i="0">
                <a:solidFill>
                  <a:srgbClr val="0E2841"/>
                </a:solidFill>
                <a:latin typeface="Space Grotesk"/>
              </a:rPr>
              <a:t>     📄 MEMORY.md   was das Team lernt</a:t>
            </a:r>
            <a:r>
              <a:rPr sz="1150" b="0" i="0">
                <a:solidFill>
                  <a:srgbClr val="5A6370"/>
                </a:solidFill>
                <a:latin typeface="Space Grotesk"/>
              </a:rPr>
              <a:t/>
            </a:r>
          </a:p>
          <a:p>
            <a:pPr algn="l">
              <a:spcBef>
                <a:spcPts val="0"/>
              </a:spcBef>
              <a:spcAft>
                <a:spcPts val="300"/>
              </a:spcAft>
            </a:pPr>
            <a:r>
              <a:rPr sz="1250" b="1" i="0">
                <a:solidFill>
                  <a:srgbClr val="0E2841"/>
                </a:solidFill>
                <a:latin typeface="Space Grotesk"/>
              </a:rPr>
              <a:t>     📁 Research-Agent/</a:t>
            </a:r>
          </a:p>
          <a:p>
            <a:pPr algn="l">
              <a:spcBef>
                <a:spcPts val="0"/>
              </a:spcBef>
              <a:spcAft>
                <a:spcPts val="800"/>
              </a:spcAft>
            </a:pPr>
            <a:r>
              <a:rPr sz="1100" b="0" i="0">
                <a:solidFill>
                  <a:srgbClr val="2B3542"/>
                </a:solidFill>
                <a:latin typeface="Space Grotesk"/>
              </a:rPr>
              <a:t>          📄 RESEARCH_BRIEF.md  ·  📄 RESEARCH_MEMORY.md  ·  📁 RESEARCH_OUTPUT/</a:t>
            </a:r>
          </a:p>
          <a:p>
            <a:pPr algn="l">
              <a:spcBef>
                <a:spcPts val="0"/>
              </a:spcBef>
              <a:spcAft>
                <a:spcPts val="300"/>
              </a:spcAft>
            </a:pPr>
            <a:r>
              <a:rPr sz="1250" b="1" i="0">
                <a:solidFill>
                  <a:srgbClr val="0E2841"/>
                </a:solidFill>
                <a:latin typeface="Space Grotesk"/>
              </a:rPr>
              <a:t>     📁 Writer-Agent/</a:t>
            </a:r>
          </a:p>
          <a:p>
            <a:pPr algn="l">
              <a:spcBef>
                <a:spcPts val="0"/>
              </a:spcBef>
              <a:spcAft>
                <a:spcPts val="800"/>
              </a:spcAft>
            </a:pPr>
            <a:r>
              <a:rPr sz="1100" b="0" i="0">
                <a:solidFill>
                  <a:srgbClr val="2B3542"/>
                </a:solidFill>
                <a:latin typeface="Space Grotesk"/>
              </a:rPr>
              <a:t>          📄 WRITER_BRIEF.md  ·  📄 WRITER_MEMORY.md  ·  📁 WRITER_OUTPUT/</a:t>
            </a:r>
          </a:p>
          <a:p>
            <a:pPr algn="l">
              <a:spcBef>
                <a:spcPts val="0"/>
              </a:spcBef>
              <a:spcAft>
                <a:spcPts val="300"/>
              </a:spcAft>
            </a:pPr>
            <a:r>
              <a:rPr sz="1250" b="1" i="0">
                <a:solidFill>
                  <a:srgbClr val="0E2841"/>
                </a:solidFill>
                <a:latin typeface="Space Grotesk"/>
              </a:rPr>
              <a:t>     📁 Editor-Agent/</a:t>
            </a:r>
          </a:p>
          <a:p>
            <a:pPr algn="l">
              <a:spcBef>
                <a:spcPts val="0"/>
              </a:spcBef>
              <a:spcAft>
                <a:spcPts val="0"/>
              </a:spcAft>
            </a:pPr>
            <a:r>
              <a:rPr sz="1100" b="0" i="0">
                <a:solidFill>
                  <a:srgbClr val="2B3542"/>
                </a:solidFill>
                <a:latin typeface="Space Grotesk"/>
              </a:rPr>
              <a:t>          📄 EDITOR_BRIEF.md  ·  📄 EDITOR_MEMORY.md  ·  📁 EDITOR_OUTPUT/</a:t>
            </a:r>
          </a:p>
        </p:txBody>
      </p:sp>
      <p:sp>
        <p:nvSpPr>
          <p:cNvPr id="7" name="Rounded Rectangle 6"/>
          <p:cNvSpPr/>
          <p:nvPr/>
        </p:nvSpPr>
        <p:spPr>
          <a:xfrm>
            <a:off x="6848640" y="1650000"/>
            <a:ext cx="4790000" cy="125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t"/>
          <a:lstStyle/>
          <a:p>
            <a:pPr algn="l">
              <a:spcBef>
                <a:spcPts val="0"/>
              </a:spcBef>
              <a:spcAft>
                <a:spcPts val="300"/>
              </a:spcAft>
            </a:pPr>
            <a:r>
              <a:rPr sz="1050" b="1" i="0">
                <a:solidFill>
                  <a:srgbClr val="E95E4C"/>
                </a:solidFill>
                <a:latin typeface="Space Grotesk"/>
              </a:rPr>
              <a:t>DAS BRIEFING</a:t>
            </a:r>
          </a:p>
          <a:p>
            <a:pPr algn="l">
              <a:spcBef>
                <a:spcPts val="0"/>
              </a:spcBef>
              <a:spcAft>
                <a:spcPts val="300"/>
              </a:spcAft>
            </a:pPr>
            <a:r>
              <a:rPr sz="1350" b="1" i="0">
                <a:solidFill>
                  <a:srgbClr val="0E2841"/>
                </a:solidFill>
                <a:latin typeface="Aptos Display"/>
              </a:rPr>
              <a:t>Ein Job, in klarem Deutsch</a:t>
            </a:r>
          </a:p>
          <a:p>
            <a:pPr algn="l">
              <a:spcBef>
                <a:spcPts val="0"/>
              </a:spcBef>
              <a:spcAft>
                <a:spcPts val="0"/>
              </a:spcAft>
            </a:pPr>
            <a:r>
              <a:rPr sz="1100" b="0" i="0">
                <a:solidFill>
                  <a:srgbClr val="2B3542"/>
                </a:solidFill>
                <a:latin typeface="Space Grotesk"/>
              </a:rPr>
              <a:t>eine Stellenbeschreibung für eine neue Kraft</a:t>
            </a:r>
          </a:p>
        </p:txBody>
      </p:sp>
      <p:sp>
        <p:nvSpPr>
          <p:cNvPr id="8" name="Rounded Rectangle 7"/>
          <p:cNvSpPr/>
          <p:nvPr/>
        </p:nvSpPr>
        <p:spPr>
          <a:xfrm>
            <a:off x="6848640" y="3100000"/>
            <a:ext cx="4790000" cy="125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t"/>
          <a:lstStyle/>
          <a:p>
            <a:pPr algn="l">
              <a:spcBef>
                <a:spcPts val="0"/>
              </a:spcBef>
              <a:spcAft>
                <a:spcPts val="300"/>
              </a:spcAft>
            </a:pPr>
            <a:r>
              <a:rPr sz="1050" b="1" i="0">
                <a:solidFill>
                  <a:srgbClr val="E95E4C"/>
                </a:solidFill>
                <a:latin typeface="Space Grotesk"/>
              </a:rPr>
              <a:t>DAS MEMORY</a:t>
            </a:r>
          </a:p>
          <a:p>
            <a:pPr algn="l">
              <a:spcBef>
                <a:spcPts val="0"/>
              </a:spcBef>
              <a:spcAft>
                <a:spcPts val="300"/>
              </a:spcAft>
            </a:pPr>
            <a:r>
              <a:rPr sz="1350" b="1" i="0">
                <a:solidFill>
                  <a:srgbClr val="0E2841"/>
                </a:solidFill>
                <a:latin typeface="Aptos Display"/>
              </a:rPr>
              <a:t>Sein privates Notizbuch</a:t>
            </a:r>
          </a:p>
          <a:p>
            <a:pPr algn="l">
              <a:spcBef>
                <a:spcPts val="0"/>
              </a:spcBef>
              <a:spcAft>
                <a:spcPts val="0"/>
              </a:spcAft>
            </a:pPr>
            <a:r>
              <a:rPr sz="1100" b="0" i="0">
                <a:solidFill>
                  <a:srgbClr val="2B3542"/>
                </a:solidFill>
                <a:latin typeface="Space Grotesk"/>
              </a:rPr>
              <a:t>was lief, was nicht, wird zu Beginn jedes Laufs gelesen und am Ende aktualisiert</a:t>
            </a:r>
          </a:p>
        </p:txBody>
      </p:sp>
      <p:sp>
        <p:nvSpPr>
          <p:cNvPr id="9" name="Rounded Rectangle 8"/>
          <p:cNvSpPr/>
          <p:nvPr/>
        </p:nvSpPr>
        <p:spPr>
          <a:xfrm>
            <a:off x="6848640" y="4550000"/>
            <a:ext cx="4790000" cy="125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t"/>
          <a:lstStyle/>
          <a:p>
            <a:pPr algn="l">
              <a:spcBef>
                <a:spcPts val="0"/>
              </a:spcBef>
              <a:spcAft>
                <a:spcPts val="300"/>
              </a:spcAft>
            </a:pPr>
            <a:r>
              <a:rPr sz="1050" b="1" i="0">
                <a:solidFill>
                  <a:srgbClr val="E95E4C"/>
                </a:solidFill>
                <a:latin typeface="Space Grotesk"/>
              </a:rPr>
              <a:t>DER OUTPUT</a:t>
            </a:r>
          </a:p>
          <a:p>
            <a:pPr algn="l">
              <a:spcBef>
                <a:spcPts val="0"/>
              </a:spcBef>
              <a:spcAft>
                <a:spcPts val="300"/>
              </a:spcAft>
            </a:pPr>
            <a:r>
              <a:rPr sz="1350" b="1" i="0">
                <a:solidFill>
                  <a:srgbClr val="0E2841"/>
                </a:solidFill>
                <a:latin typeface="Aptos Display"/>
              </a:rPr>
              <a:t>Sein Ausgangskorb</a:t>
            </a:r>
          </a:p>
          <a:p>
            <a:pPr algn="l">
              <a:spcBef>
                <a:spcPts val="0"/>
              </a:spcBef>
              <a:spcAft>
                <a:spcPts val="0"/>
              </a:spcAft>
            </a:pPr>
            <a:r>
              <a:rPr sz="1100" b="0" i="0">
                <a:solidFill>
                  <a:srgbClr val="2B3542"/>
                </a:solidFill>
                <a:latin typeface="Space Grotesk"/>
              </a:rPr>
              <a:t>das fertige Ergebnis, genau dort, wo der nächste Agent es sucht</a:t>
            </a:r>
          </a:p>
        </p:txBody>
      </p:sp>
      <p:sp>
        <p:nvSpPr>
          <p:cNvPr id="10" name="TextBox 9"/>
          <p:cNvSpPr txBox="1"/>
          <p:nvPr/>
        </p:nvSpPr>
        <p:spPr>
          <a:xfrm>
            <a:off x="548640" y="5980000"/>
            <a:ext cx="11094720" cy="420000"/>
          </a:xfrm>
          <a:prstGeom prst="rect">
            <a:avLst/>
          </a:prstGeom>
          <a:noFill/>
        </p:spPr>
        <p:txBody>
          <a:bodyPr wrap="square" lIns="0" tIns="0" rIns="0" bIns="0" anchor="t">
            <a:spAutoFit/>
          </a:bodyPr>
          <a:lstStyle/>
          <a:p>
            <a:pPr algn="ctr">
              <a:spcBef>
                <a:spcPts val="0"/>
              </a:spcBef>
              <a:spcAft>
                <a:spcPts val="0"/>
              </a:spcAft>
            </a:pPr>
            <a:r>
              <a:rPr sz="1500" b="1" i="0">
                <a:solidFill>
                  <a:srgbClr val="E95E4C"/>
                </a:solidFill>
                <a:latin typeface="Space Grotesk"/>
              </a:rPr>
              <a:t>Wenn du einer neuen Kollegin eine Notiz schreiben kannst, kannst du das bauen.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AFAF9"/>
        </a:solidFill>
        <a:effectLst/>
      </p:bgPr>
    </p:bg>
    <p:spTree>
      <p:nvGrpSpPr>
        <p:cNvPr id="1" name=""/>
        <p:cNvGrpSpPr/>
        <p:nvPr/>
      </p:nvGrpSpPr>
      <p:grpSpPr>
        <a:xfrm>
          <a:off x="0" y="0"/>
          <a:ext cx="0" cy="0"/>
          <a:chOff x="0" y="0"/>
          <a:chExt cx="0" cy="0"/>
        </a:xfrm>
      </p:grpSpPr>
      <p:sp>
        <p:nvSpPr>
          <p:cNvPr id="2" name="TextBox 1"/>
          <p:cNvSpPr txBox="1"/>
          <p:nvPr/>
        </p:nvSpPr>
        <p:spPr>
          <a:xfrm>
            <a:off x="548640" y="274320"/>
            <a:ext cx="11094720" cy="260000"/>
          </a:xfrm>
          <a:prstGeom prst="rect">
            <a:avLst/>
          </a:prstGeom>
          <a:noFill/>
        </p:spPr>
        <p:txBody>
          <a:bodyPr wrap="square" lIns="0" tIns="0" rIns="0" bIns="0" anchor="t">
            <a:spAutoFit/>
          </a:bodyPr>
          <a:lstStyle/>
          <a:p>
            <a:pPr algn="l">
              <a:spcBef>
                <a:spcPts val="0"/>
              </a:spcBef>
              <a:spcAft>
                <a:spcPts val="0"/>
              </a:spcAft>
            </a:pPr>
            <a:r>
              <a:rPr sz="1100" b="1" i="0">
                <a:solidFill>
                  <a:srgbClr val="E95E4C"/>
                </a:solidFill>
                <a:latin typeface="Space Grotesk"/>
              </a:rPr>
              <a:t>AI AGENT BUILDER ACADEMY · AUGUST 2026</a:t>
            </a:r>
          </a:p>
        </p:txBody>
      </p:sp>
      <p:sp>
        <p:nvSpPr>
          <p:cNvPr id="3" name="TextBox 2"/>
          <p:cNvSpPr txBox="1"/>
          <p:nvPr/>
        </p:nvSpPr>
        <p:spPr>
          <a:xfrm>
            <a:off x="548640" y="548640"/>
            <a:ext cx="11094720" cy="540000"/>
          </a:xfrm>
          <a:prstGeom prst="rect">
            <a:avLst/>
          </a:prstGeom>
          <a:noFill/>
        </p:spPr>
        <p:txBody>
          <a:bodyPr wrap="square" lIns="0" tIns="0" rIns="0" bIns="0" anchor="t">
            <a:spAutoFit/>
          </a:bodyPr>
          <a:lstStyle/>
          <a:p>
            <a:pPr algn="l">
              <a:spcBef>
                <a:spcPts val="0"/>
              </a:spcBef>
              <a:spcAft>
                <a:spcPts val="0"/>
              </a:spcAft>
            </a:pPr>
            <a:r>
              <a:rPr sz="2800" b="1" i="0">
                <a:solidFill>
                  <a:srgbClr val="0E2841"/>
                </a:solidFill>
                <a:latin typeface="Aptos Display"/>
              </a:rPr>
              <a:t>In einem Briefing: der Research-Agent</a:t>
            </a:r>
          </a:p>
        </p:txBody>
      </p:sp>
      <p:sp>
        <p:nvSpPr>
          <p:cNvPr id="4" name="TextBox 3"/>
          <p:cNvSpPr txBox="1"/>
          <p:nvPr/>
        </p:nvSpPr>
        <p:spPr>
          <a:xfrm>
            <a:off x="548640" y="1130000"/>
            <a:ext cx="11094720" cy="215444"/>
          </a:xfrm>
          <a:prstGeom prst="rect">
            <a:avLst/>
          </a:prstGeom>
          <a:noFill/>
        </p:spPr>
        <p:txBody>
          <a:bodyPr wrap="square" lIns="0" tIns="0" rIns="0" bIns="0" anchor="t">
            <a:spAutoFit/>
          </a:bodyPr>
          <a:lstStyle/>
          <a:p>
            <a:pPr algn="l">
              <a:spcBef>
                <a:spcPts val="0"/>
              </a:spcBef>
              <a:spcAft>
                <a:spcPts val="0"/>
              </a:spcAft>
            </a:pPr>
            <a:endParaRPr sz="1400" b="0" i="0">
              <a:solidFill>
                <a:srgbClr val="5A6370"/>
              </a:solidFill>
              <a:latin typeface="Space Grotesk"/>
            </a:endParaRPr>
          </a:p>
        </p:txBody>
      </p:sp>
      <p:sp>
        <p:nvSpPr>
          <p:cNvPr id="5" name="Rounded Rectangle 4"/>
          <p:cNvSpPr/>
          <p:nvPr/>
        </p:nvSpPr>
        <p:spPr>
          <a:xfrm>
            <a:off x="548640" y="1650000"/>
            <a:ext cx="6100000" cy="400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endParaRPr/>
          </a:p>
        </p:txBody>
      </p:sp>
      <p:sp>
        <p:nvSpPr>
          <p:cNvPr id="6" name="Rounded Rectangle 5"/>
          <p:cNvSpPr/>
          <p:nvPr/>
        </p:nvSpPr>
        <p:spPr>
          <a:xfrm>
            <a:off x="848640" y="1880000"/>
            <a:ext cx="2650000" cy="360000"/>
          </a:xfrm>
          <a:prstGeom prst="roundRect">
            <a:avLst>
              <a:gd name="adj" fmla="val 25000"/>
            </a:avLst>
          </a:prstGeom>
          <a:solidFill>
            <a:srgbClr val="0E2841"/>
          </a:solidFill>
          <a:ln>
            <a:noFill/>
          </a:ln>
          <a:effectLst/>
        </p:spPr>
        <p:style>
          <a:lnRef idx="1">
            <a:schemeClr val="accent1"/>
          </a:lnRef>
          <a:fillRef idx="3">
            <a:schemeClr val="accent1"/>
          </a:fillRef>
          <a:effectRef idx="2">
            <a:schemeClr val="accent1"/>
          </a:effectRef>
          <a:fontRef idx="minor">
            <a:schemeClr val="lt1"/>
          </a:fontRef>
        </p:style>
        <p:txBody>
          <a:bodyPr wrap="square" lIns="40000" tIns="20000" rIns="40000" bIns="20000" rtlCol="0" anchor="ctr"/>
          <a:lstStyle/>
          <a:p>
            <a:pPr algn="ctr">
              <a:spcBef>
                <a:spcPts val="0"/>
              </a:spcBef>
              <a:spcAft>
                <a:spcPts val="0"/>
              </a:spcAft>
            </a:pPr>
            <a:r>
              <a:rPr sz="1100" b="1" i="0">
                <a:solidFill>
                  <a:srgbClr val="FFFFFF"/>
                </a:solidFill>
                <a:latin typeface="Space Grotesk"/>
              </a:rPr>
              <a:t>📄 RESEARCH_BRIEF.md</a:t>
            </a:r>
          </a:p>
        </p:txBody>
      </p:sp>
      <p:sp>
        <p:nvSpPr>
          <p:cNvPr id="7" name="TextBox 6"/>
          <p:cNvSpPr txBox="1"/>
          <p:nvPr/>
        </p:nvSpPr>
        <p:spPr>
          <a:xfrm>
            <a:off x="898640" y="2450000"/>
            <a:ext cx="5450000" cy="3050000"/>
          </a:xfrm>
          <a:prstGeom prst="rect">
            <a:avLst/>
          </a:prstGeom>
          <a:noFill/>
        </p:spPr>
        <p:txBody>
          <a:bodyPr wrap="square" lIns="0" tIns="0" rIns="0" bIns="0" anchor="t">
            <a:spAutoFit/>
          </a:bodyPr>
          <a:lstStyle/>
          <a:p>
            <a:pPr algn="l">
              <a:spcBef>
                <a:spcPts val="0"/>
              </a:spcBef>
              <a:spcAft>
                <a:spcPts val="1200"/>
              </a:spcAft>
            </a:pPr>
            <a:r>
              <a:rPr sz="1250" b="0" i="1">
                <a:solidFill>
                  <a:srgbClr val="0E2841"/>
                </a:solidFill>
                <a:latin typeface="Space Grotesk"/>
              </a:rPr>
              <a:t>„Dein einziger Job: finde, was diese Zielgruppe gerade umtreibt, sonst nichts.“</a:t>
            </a:r>
          </a:p>
          <a:p>
            <a:pPr algn="l">
              <a:spcBef>
                <a:spcPts val="0"/>
              </a:spcBef>
              <a:spcAft>
                <a:spcPts val="1200"/>
              </a:spcAft>
            </a:pPr>
            <a:r>
              <a:rPr sz="1250" b="0" i="1">
                <a:solidFill>
                  <a:srgbClr val="0E2841"/>
                </a:solidFill>
                <a:latin typeface="Space Grotesk"/>
              </a:rPr>
              <a:t>„Schau, wo sie sich treffen: r/prediabetes · r/PCOS · r/loseit · r/Zepbound · GLP-1 YouTube.“</a:t>
            </a:r>
          </a:p>
          <a:p>
            <a:pPr algn="l">
              <a:spcBef>
                <a:spcPts val="0"/>
              </a:spcBef>
              <a:spcAft>
                <a:spcPts val="1200"/>
              </a:spcAft>
            </a:pPr>
            <a:r>
              <a:rPr sz="1250" b="0" i="1">
                <a:solidFill>
                  <a:srgbClr val="0E2841"/>
                </a:solidFill>
                <a:latin typeface="Space Grotesk"/>
              </a:rPr>
              <a:t>„Gib 3 bis 5 echte Sorgen aus, als einfache Bullets. Kein Marketing-Text.“</a:t>
            </a:r>
          </a:p>
          <a:p>
            <a:pPr algn="l">
              <a:spcBef>
                <a:spcPts val="0"/>
              </a:spcBef>
              <a:spcAft>
                <a:spcPts val="1200"/>
              </a:spcAft>
            </a:pPr>
            <a:r>
              <a:rPr sz="1250" b="0" i="1">
                <a:solidFill>
                  <a:srgbClr val="0E2841"/>
                </a:solidFill>
                <a:latin typeface="Space Grotesk"/>
              </a:rPr>
              <a:t>„Leg deinen Output in den Ordner RESEARCH_OUTPUT.“</a:t>
            </a:r>
          </a:p>
          <a:p>
            <a:pPr algn="l">
              <a:spcBef>
                <a:spcPts val="0"/>
              </a:spcBef>
              <a:spcAft>
                <a:spcPts val="1200"/>
              </a:spcAft>
            </a:pPr>
            <a:r>
              <a:rPr sz="1250" b="0" i="1">
                <a:solidFill>
                  <a:srgbClr val="0E2841"/>
                </a:solidFill>
                <a:latin typeface="Space Grotesk"/>
              </a:rPr>
              <a:t>„Halte RESEARCH_MEMORY.md immer aktuell.“</a:t>
            </a:r>
          </a:p>
        </p:txBody>
      </p:sp>
      <p:sp>
        <p:nvSpPr>
          <p:cNvPr id="8" name="Rounded Rectangle 7"/>
          <p:cNvSpPr/>
          <p:nvPr/>
        </p:nvSpPr>
        <p:spPr>
          <a:xfrm>
            <a:off x="6948640" y="1650000"/>
            <a:ext cx="4690000" cy="122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t"/>
          <a:lstStyle/>
          <a:p>
            <a:pPr algn="l">
              <a:spcBef>
                <a:spcPts val="0"/>
              </a:spcBef>
              <a:spcAft>
                <a:spcPts val="300"/>
              </a:spcAft>
            </a:pPr>
            <a:r>
              <a:rPr sz="1050" b="1" i="0">
                <a:solidFill>
                  <a:srgbClr val="E95E4C"/>
                </a:solidFill>
                <a:latin typeface="Space Grotesk"/>
              </a:rPr>
              <a:t>EIN JOB</a:t>
            </a:r>
          </a:p>
          <a:p>
            <a:pPr algn="l">
              <a:spcBef>
                <a:spcPts val="0"/>
              </a:spcBef>
              <a:spcAft>
                <a:spcPts val="300"/>
              </a:spcAft>
            </a:pPr>
            <a:r>
              <a:rPr sz="1350" b="1" i="0">
                <a:solidFill>
                  <a:srgbClr val="0E2841"/>
                </a:solidFill>
                <a:latin typeface="Aptos Display"/>
              </a:rPr>
              <a:t>Eng schlägt clever</a:t>
            </a:r>
          </a:p>
          <a:p>
            <a:pPr algn="l">
              <a:spcBef>
                <a:spcPts val="0"/>
              </a:spcBef>
              <a:spcAft>
                <a:spcPts val="0"/>
              </a:spcAft>
            </a:pPr>
            <a:r>
              <a:rPr sz="1100" b="0" i="0">
                <a:solidFill>
                  <a:srgbClr val="2B3542"/>
                </a:solidFill>
                <a:latin typeface="Space Grotesk"/>
              </a:rPr>
              <a:t>scharf umrissen, „sonst nichts“ leistet hier echte Arbeit</a:t>
            </a:r>
          </a:p>
        </p:txBody>
      </p:sp>
      <p:sp>
        <p:nvSpPr>
          <p:cNvPr id="9" name="Rounded Rectangle 8"/>
          <p:cNvSpPr/>
          <p:nvPr/>
        </p:nvSpPr>
        <p:spPr>
          <a:xfrm>
            <a:off x="6948640" y="3070000"/>
            <a:ext cx="4690000" cy="122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t"/>
          <a:lstStyle/>
          <a:p>
            <a:pPr algn="l">
              <a:spcBef>
                <a:spcPts val="0"/>
              </a:spcBef>
              <a:spcAft>
                <a:spcPts val="300"/>
              </a:spcAft>
            </a:pPr>
            <a:r>
              <a:rPr sz="1050" b="1" i="0">
                <a:solidFill>
                  <a:srgbClr val="E95E4C"/>
                </a:solidFill>
                <a:latin typeface="Space Grotesk"/>
              </a:rPr>
              <a:t>ECHTE ORTE, BENANNT</a:t>
            </a:r>
          </a:p>
          <a:p>
            <a:pPr algn="l">
              <a:spcBef>
                <a:spcPts val="0"/>
              </a:spcBef>
              <a:spcAft>
                <a:spcPts val="300"/>
              </a:spcAft>
            </a:pPr>
            <a:r>
              <a:rPr sz="1350" b="1" i="0">
                <a:solidFill>
                  <a:srgbClr val="0E2841"/>
                </a:solidFill>
                <a:latin typeface="Aptos Display"/>
              </a:rPr>
              <a:t>Er weiß, wo er suchen muss</a:t>
            </a:r>
          </a:p>
          <a:p>
            <a:pPr algn="l">
              <a:spcBef>
                <a:spcPts val="0"/>
              </a:spcBef>
              <a:spcAft>
                <a:spcPts val="0"/>
              </a:spcAft>
            </a:pPr>
            <a:r>
              <a:rPr sz="1100" b="0" i="0">
                <a:solidFill>
                  <a:srgbClr val="2B3542"/>
                </a:solidFill>
                <a:latin typeface="Space Grotesk"/>
              </a:rPr>
              <a:t>die Subreddits und Kanäle, wo die Zielgruppe wirklich redet</a:t>
            </a:r>
          </a:p>
        </p:txBody>
      </p:sp>
      <p:sp>
        <p:nvSpPr>
          <p:cNvPr id="10" name="Rounded Rectangle 9"/>
          <p:cNvSpPr/>
          <p:nvPr/>
        </p:nvSpPr>
        <p:spPr>
          <a:xfrm>
            <a:off x="6948640" y="4490000"/>
            <a:ext cx="4690000" cy="122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t"/>
          <a:lstStyle/>
          <a:p>
            <a:pPr algn="l">
              <a:spcBef>
                <a:spcPts val="0"/>
              </a:spcBef>
              <a:spcAft>
                <a:spcPts val="300"/>
              </a:spcAft>
            </a:pPr>
            <a:r>
              <a:rPr sz="1050" b="1" i="0">
                <a:solidFill>
                  <a:srgbClr val="E95E4C"/>
                </a:solidFill>
                <a:latin typeface="Space Grotesk"/>
              </a:rPr>
              <a:t>BESSER MIT JEDEM LAUF</a:t>
            </a:r>
          </a:p>
          <a:p>
            <a:pPr algn="l">
              <a:spcBef>
                <a:spcPts val="0"/>
              </a:spcBef>
              <a:spcAft>
                <a:spcPts val="300"/>
              </a:spcAft>
            </a:pPr>
            <a:r>
              <a:rPr sz="1350" b="1" i="0">
                <a:solidFill>
                  <a:srgbClr val="0E2841"/>
                </a:solidFill>
                <a:latin typeface="Aptos Display"/>
              </a:rPr>
              <a:t>Die Memory-Gewohnheit</a:t>
            </a:r>
          </a:p>
          <a:p>
            <a:pPr algn="l">
              <a:spcBef>
                <a:spcPts val="0"/>
              </a:spcBef>
              <a:spcAft>
                <a:spcPts val="0"/>
              </a:spcAft>
            </a:pPr>
            <a:r>
              <a:rPr sz="1100" b="0" i="0">
                <a:solidFill>
                  <a:srgbClr val="2B3542"/>
                </a:solidFill>
                <a:latin typeface="Space Grotesk"/>
              </a:rPr>
              <a:t>liest zuerst sein Notizbuch, schreibt danach auf, was es gelernt hat</a:t>
            </a:r>
          </a:p>
        </p:txBody>
      </p:sp>
      <p:sp>
        <p:nvSpPr>
          <p:cNvPr id="11" name="TextBox 10"/>
          <p:cNvSpPr txBox="1"/>
          <p:nvPr/>
        </p:nvSpPr>
        <p:spPr>
          <a:xfrm>
            <a:off x="548640" y="5950000"/>
            <a:ext cx="11094720" cy="420000"/>
          </a:xfrm>
          <a:prstGeom prst="rect">
            <a:avLst/>
          </a:prstGeom>
          <a:noFill/>
        </p:spPr>
        <p:txBody>
          <a:bodyPr wrap="square" lIns="0" tIns="0" rIns="0" bIns="0" anchor="t">
            <a:spAutoFit/>
          </a:bodyPr>
          <a:lstStyle/>
          <a:p>
            <a:pPr algn="ctr">
              <a:spcBef>
                <a:spcPts val="0"/>
              </a:spcBef>
              <a:spcAft>
                <a:spcPts val="0"/>
              </a:spcAft>
            </a:pPr>
            <a:r>
              <a:rPr sz="1500" b="1" i="0">
                <a:solidFill>
                  <a:srgbClr val="E95E4C"/>
                </a:solidFill>
                <a:latin typeface="Space Grotesk"/>
              </a:rPr>
              <a:t>Schreib Briefings nicht allein: beschreib das Ziel, lass Claude einen Entwurf machen, dann aufräumen.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AFAF9"/>
        </a:solidFill>
        <a:effectLst/>
      </p:bgPr>
    </p:bg>
    <p:spTree>
      <p:nvGrpSpPr>
        <p:cNvPr id="1" name=""/>
        <p:cNvGrpSpPr/>
        <p:nvPr/>
      </p:nvGrpSpPr>
      <p:grpSpPr>
        <a:xfrm>
          <a:off x="0" y="0"/>
          <a:ext cx="0" cy="0"/>
          <a:chOff x="0" y="0"/>
          <a:chExt cx="0" cy="0"/>
        </a:xfrm>
      </p:grpSpPr>
      <p:sp>
        <p:nvSpPr>
          <p:cNvPr id="2" name="TextBox 1"/>
          <p:cNvSpPr txBox="1"/>
          <p:nvPr/>
        </p:nvSpPr>
        <p:spPr>
          <a:xfrm>
            <a:off x="548640" y="274320"/>
            <a:ext cx="11094720" cy="260000"/>
          </a:xfrm>
          <a:prstGeom prst="rect">
            <a:avLst/>
          </a:prstGeom>
          <a:noFill/>
        </p:spPr>
        <p:txBody>
          <a:bodyPr wrap="square" lIns="0" tIns="0" rIns="0" bIns="0" anchor="t">
            <a:spAutoFit/>
          </a:bodyPr>
          <a:lstStyle/>
          <a:p>
            <a:pPr algn="l">
              <a:spcBef>
                <a:spcPts val="0"/>
              </a:spcBef>
              <a:spcAft>
                <a:spcPts val="0"/>
              </a:spcAft>
            </a:pPr>
            <a:r>
              <a:rPr sz="1100" b="1" i="0">
                <a:solidFill>
                  <a:srgbClr val="E95E4C"/>
                </a:solidFill>
                <a:latin typeface="Space Grotesk"/>
              </a:rPr>
              <a:t>AI AGENT BUILDER ACADEMY · AUGUST 2026</a:t>
            </a:r>
          </a:p>
        </p:txBody>
      </p:sp>
      <p:sp>
        <p:nvSpPr>
          <p:cNvPr id="3" name="TextBox 2"/>
          <p:cNvSpPr txBox="1"/>
          <p:nvPr/>
        </p:nvSpPr>
        <p:spPr>
          <a:xfrm>
            <a:off x="548640" y="548640"/>
            <a:ext cx="11094720" cy="540000"/>
          </a:xfrm>
          <a:prstGeom prst="rect">
            <a:avLst/>
          </a:prstGeom>
          <a:noFill/>
        </p:spPr>
        <p:txBody>
          <a:bodyPr wrap="square" lIns="0" tIns="0" rIns="0" bIns="0" anchor="t">
            <a:spAutoFit/>
          </a:bodyPr>
          <a:lstStyle/>
          <a:p>
            <a:pPr algn="l">
              <a:spcBef>
                <a:spcPts val="0"/>
              </a:spcBef>
              <a:spcAft>
                <a:spcPts val="0"/>
              </a:spcAft>
            </a:pPr>
            <a:r>
              <a:rPr sz="2800" b="1" i="0">
                <a:solidFill>
                  <a:srgbClr val="0E2841"/>
                </a:solidFill>
                <a:latin typeface="Aptos Display"/>
              </a:rPr>
              <a:t>Der Ablauf: vom Ziel zum freigegebenen Post</a:t>
            </a:r>
          </a:p>
        </p:txBody>
      </p:sp>
      <p:sp>
        <p:nvSpPr>
          <p:cNvPr id="4" name="TextBox 3"/>
          <p:cNvSpPr txBox="1"/>
          <p:nvPr/>
        </p:nvSpPr>
        <p:spPr>
          <a:xfrm>
            <a:off x="548640" y="1130000"/>
            <a:ext cx="11094720" cy="320000"/>
          </a:xfrm>
          <a:prstGeom prst="rect">
            <a:avLst/>
          </a:prstGeom>
          <a:noFill/>
        </p:spPr>
        <p:txBody>
          <a:bodyPr wrap="square" lIns="0" tIns="0" rIns="0" bIns="0" anchor="t">
            <a:spAutoFit/>
          </a:bodyPr>
          <a:lstStyle/>
          <a:p>
            <a:pPr algn="l">
              <a:spcBef>
                <a:spcPts val="0"/>
              </a:spcBef>
              <a:spcAft>
                <a:spcPts val="0"/>
              </a:spcAft>
            </a:pPr>
            <a:r>
              <a:rPr sz="1400" b="0" i="0">
                <a:solidFill>
                  <a:srgbClr val="5A6370"/>
                </a:solidFill>
                <a:latin typeface="Space Grotesk"/>
              </a:rPr>
              <a:t>Genau das machen wir live, im echten Ordner.</a:t>
            </a:r>
          </a:p>
        </p:txBody>
      </p:sp>
      <p:sp>
        <p:nvSpPr>
          <p:cNvPr id="5" name="Rounded Rectangle 4"/>
          <p:cNvSpPr/>
          <p:nvPr/>
        </p:nvSpPr>
        <p:spPr>
          <a:xfrm>
            <a:off x="548640" y="1700000"/>
            <a:ext cx="2300000" cy="900000"/>
          </a:xfrm>
          <a:prstGeom prst="roundRect">
            <a:avLst>
              <a:gd name="adj" fmla="val 4500"/>
            </a:avLst>
          </a:prstGeom>
          <a:solidFill>
            <a:srgbClr val="FFFFFF"/>
          </a:solidFill>
          <a:ln w="12700">
            <a:solidFill>
              <a:srgbClr val="E95E4C"/>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spcBef>
                <a:spcPts val="0"/>
              </a:spcBef>
              <a:spcAft>
                <a:spcPts val="200"/>
              </a:spcAft>
            </a:pPr>
            <a:r>
              <a:rPr sz="1300" b="1" i="0">
                <a:solidFill>
                  <a:srgbClr val="0E2841"/>
                </a:solidFill>
                <a:latin typeface="Space Grotesk"/>
              </a:rPr>
              <a:t>👤 DU</a:t>
            </a:r>
          </a:p>
          <a:p>
            <a:pPr algn="ctr">
              <a:spcBef>
                <a:spcPts val="0"/>
              </a:spcBef>
              <a:spcAft>
                <a:spcPts val="0"/>
              </a:spcAft>
            </a:pPr>
            <a:r>
              <a:rPr sz="1100" b="0" i="0">
                <a:solidFill>
                  <a:srgbClr val="2B3542"/>
                </a:solidFill>
                <a:latin typeface="Space Grotesk"/>
              </a:rPr>
              <a:t>setzt das Ziel</a:t>
            </a:r>
          </a:p>
        </p:txBody>
      </p:sp>
      <p:sp>
        <p:nvSpPr>
          <p:cNvPr id="6" name="TextBox 5"/>
          <p:cNvSpPr txBox="1"/>
          <p:nvPr/>
        </p:nvSpPr>
        <p:spPr>
          <a:xfrm>
            <a:off x="2973640" y="1950000"/>
            <a:ext cx="250000" cy="400000"/>
          </a:xfrm>
          <a:prstGeom prst="rect">
            <a:avLst/>
          </a:prstGeom>
          <a:noFill/>
        </p:spPr>
        <p:txBody>
          <a:bodyPr wrap="none" lIns="0" tIns="0" rIns="0" bIns="0" anchor="ctr">
            <a:spAutoFit/>
          </a:bodyPr>
          <a:lstStyle/>
          <a:p>
            <a:pPr algn="ctr">
              <a:spcBef>
                <a:spcPts val="0"/>
              </a:spcBef>
              <a:spcAft>
                <a:spcPts val="0"/>
              </a:spcAft>
            </a:pPr>
            <a:r>
              <a:rPr sz="1800" b="1" i="0">
                <a:solidFill>
                  <a:srgbClr val="E95E4C"/>
                </a:solidFill>
                <a:latin typeface="Space Grotesk"/>
              </a:rPr>
              <a:t>→</a:t>
            </a:r>
          </a:p>
        </p:txBody>
      </p:sp>
      <p:sp>
        <p:nvSpPr>
          <p:cNvPr id="7" name="Rounded Rectangle 6"/>
          <p:cNvSpPr/>
          <p:nvPr/>
        </p:nvSpPr>
        <p:spPr>
          <a:xfrm>
            <a:off x="3348640" y="1700000"/>
            <a:ext cx="3300000" cy="900000"/>
          </a:xfrm>
          <a:prstGeom prst="roundRect">
            <a:avLst>
              <a:gd name="adj" fmla="val 4500"/>
            </a:avLst>
          </a:prstGeom>
          <a:solidFill>
            <a:srgbClr val="0E2841"/>
          </a:solidFill>
          <a:ln>
            <a:no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spcBef>
                <a:spcPts val="0"/>
              </a:spcBef>
              <a:spcAft>
                <a:spcPts val="200"/>
              </a:spcAft>
            </a:pPr>
            <a:r>
              <a:rPr sz="1400" b="1" i="0">
                <a:solidFill>
                  <a:srgbClr val="FFFFFF"/>
                </a:solidFill>
                <a:latin typeface="Aptos Display"/>
              </a:rPr>
              <a:t>KOORDINATOR</a:t>
            </a:r>
          </a:p>
          <a:p>
            <a:pPr algn="ctr">
              <a:spcBef>
                <a:spcPts val="0"/>
              </a:spcBef>
              <a:spcAft>
                <a:spcPts val="0"/>
              </a:spcAft>
            </a:pPr>
            <a:r>
              <a:rPr sz="1100" b="0" i="0">
                <a:solidFill>
                  <a:srgbClr val="D8E2EF"/>
                </a:solidFill>
                <a:latin typeface="Space Grotesk"/>
              </a:rPr>
              <a:t>führt die drei der Reihe nach aus</a:t>
            </a:r>
          </a:p>
        </p:txBody>
      </p:sp>
      <p:sp>
        <p:nvSpPr>
          <p:cNvPr id="8" name="Rounded Rectangle 7"/>
          <p:cNvSpPr/>
          <p:nvPr/>
        </p:nvSpPr>
        <p:spPr>
          <a:xfrm>
            <a:off x="548640" y="3300000"/>
            <a:ext cx="2250000" cy="1000000"/>
          </a:xfrm>
          <a:prstGeom prst="roundRect">
            <a:avLst>
              <a:gd name="adj" fmla="val 4500"/>
            </a:avLst>
          </a:prstGeom>
          <a:solidFill>
            <a:srgbClr val="0E2841"/>
          </a:solidFill>
          <a:ln>
            <a:no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spcBef>
                <a:spcPts val="0"/>
              </a:spcBef>
              <a:spcAft>
                <a:spcPts val="0"/>
              </a:spcAft>
            </a:pPr>
            <a:r>
              <a:rPr sz="1300" b="1" i="0">
                <a:solidFill>
                  <a:srgbClr val="FFFFFF"/>
                </a:solidFill>
                <a:latin typeface="Aptos Display"/>
              </a:rPr>
              <a:t>RESEARCH</a:t>
            </a:r>
          </a:p>
        </p:txBody>
      </p:sp>
      <p:cxnSp>
        <p:nvCxnSpPr>
          <p:cNvPr id="9" name="Connector 8"/>
          <p:cNvCxnSpPr/>
          <p:nvPr/>
        </p:nvCxnSpPr>
        <p:spPr>
          <a:xfrm flipH="1">
            <a:off x="1673640" y="2600000"/>
            <a:ext cx="3325000" cy="700000"/>
          </a:xfrm>
          <a:prstGeom prst="line">
            <a:avLst/>
          </a:prstGeom>
          <a:ln w="12700">
            <a:solidFill>
              <a:srgbClr val="E95E4C"/>
            </a:solidFill>
            <a:prstDash val="dash"/>
            <a:tailEnd type="arrow" w="med" len="med"/>
          </a:ln>
          <a:effectLst/>
        </p:spPr>
        <p:style>
          <a:lnRef idx="2">
            <a:schemeClr val="accent1"/>
          </a:lnRef>
          <a:fillRef idx="0">
            <a:schemeClr val="accent1"/>
          </a:fillRef>
          <a:effectRef idx="1">
            <a:schemeClr val="accent1"/>
          </a:effectRef>
          <a:fontRef idx="minor">
            <a:schemeClr val="tx1"/>
          </a:fontRef>
        </p:style>
      </p:cxnSp>
      <p:sp>
        <p:nvSpPr>
          <p:cNvPr id="10" name="Rounded Rectangle 9"/>
          <p:cNvSpPr/>
          <p:nvPr/>
        </p:nvSpPr>
        <p:spPr>
          <a:xfrm>
            <a:off x="3448640" y="3300000"/>
            <a:ext cx="2250000" cy="1000000"/>
          </a:xfrm>
          <a:prstGeom prst="roundRect">
            <a:avLst>
              <a:gd name="adj" fmla="val 4500"/>
            </a:avLst>
          </a:prstGeom>
          <a:solidFill>
            <a:srgbClr val="0E2841"/>
          </a:solidFill>
          <a:ln>
            <a:no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spcBef>
                <a:spcPts val="0"/>
              </a:spcBef>
              <a:spcAft>
                <a:spcPts val="0"/>
              </a:spcAft>
            </a:pPr>
            <a:r>
              <a:rPr sz="1300" b="1" i="0">
                <a:solidFill>
                  <a:srgbClr val="FFFFFF"/>
                </a:solidFill>
                <a:latin typeface="Aptos Display"/>
              </a:rPr>
              <a:t>WRITER</a:t>
            </a:r>
          </a:p>
        </p:txBody>
      </p:sp>
      <p:cxnSp>
        <p:nvCxnSpPr>
          <p:cNvPr id="11" name="Connector 10"/>
          <p:cNvCxnSpPr/>
          <p:nvPr/>
        </p:nvCxnSpPr>
        <p:spPr>
          <a:xfrm flipH="1">
            <a:off x="4573640" y="2600000"/>
            <a:ext cx="425000" cy="700000"/>
          </a:xfrm>
          <a:prstGeom prst="line">
            <a:avLst/>
          </a:prstGeom>
          <a:ln w="12700">
            <a:solidFill>
              <a:srgbClr val="E95E4C"/>
            </a:solidFill>
            <a:prstDash val="dash"/>
            <a:tailEnd type="arrow" w="med" len="med"/>
          </a:ln>
          <a:effectLst/>
        </p:spPr>
        <p:style>
          <a:lnRef idx="2">
            <a:schemeClr val="accent1"/>
          </a:lnRef>
          <a:fillRef idx="0">
            <a:schemeClr val="accent1"/>
          </a:fillRef>
          <a:effectRef idx="1">
            <a:schemeClr val="accent1"/>
          </a:effectRef>
          <a:fontRef idx="minor">
            <a:schemeClr val="tx1"/>
          </a:fontRef>
        </p:style>
      </p:cxnSp>
      <p:sp>
        <p:nvSpPr>
          <p:cNvPr id="12" name="Rounded Rectangle 11"/>
          <p:cNvSpPr/>
          <p:nvPr/>
        </p:nvSpPr>
        <p:spPr>
          <a:xfrm>
            <a:off x="6348640" y="3300000"/>
            <a:ext cx="2250000" cy="1000000"/>
          </a:xfrm>
          <a:prstGeom prst="roundRect">
            <a:avLst>
              <a:gd name="adj" fmla="val 4500"/>
            </a:avLst>
          </a:prstGeom>
          <a:solidFill>
            <a:srgbClr val="0E2841"/>
          </a:solidFill>
          <a:ln>
            <a:no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spcBef>
                <a:spcPts val="0"/>
              </a:spcBef>
              <a:spcAft>
                <a:spcPts val="0"/>
              </a:spcAft>
            </a:pPr>
            <a:r>
              <a:rPr sz="1300" b="1" i="0">
                <a:solidFill>
                  <a:srgbClr val="FFFFFF"/>
                </a:solidFill>
                <a:latin typeface="Aptos Display"/>
              </a:rPr>
              <a:t>EDITOR</a:t>
            </a:r>
          </a:p>
        </p:txBody>
      </p:sp>
      <p:cxnSp>
        <p:nvCxnSpPr>
          <p:cNvPr id="13" name="Connector 12"/>
          <p:cNvCxnSpPr/>
          <p:nvPr/>
        </p:nvCxnSpPr>
        <p:spPr>
          <a:xfrm>
            <a:off x="4998640" y="2600000"/>
            <a:ext cx="2475000" cy="700000"/>
          </a:xfrm>
          <a:prstGeom prst="line">
            <a:avLst/>
          </a:prstGeom>
          <a:ln w="12700">
            <a:solidFill>
              <a:srgbClr val="E95E4C"/>
            </a:solidFill>
            <a:prstDash val="dash"/>
            <a:tailEnd type="arrow" w="med" len="med"/>
          </a:ln>
          <a:effectLst/>
        </p:spPr>
        <p:style>
          <a:lnRef idx="2">
            <a:schemeClr val="accent1"/>
          </a:lnRef>
          <a:fillRef idx="0">
            <a:schemeClr val="accent1"/>
          </a:fillRef>
          <a:effectRef idx="1">
            <a:schemeClr val="accent1"/>
          </a:effectRef>
          <a:fontRef idx="minor">
            <a:schemeClr val="tx1"/>
          </a:fontRef>
        </p:style>
      </p:cxnSp>
      <p:sp>
        <p:nvSpPr>
          <p:cNvPr id="14" name="Rounded Rectangle 13"/>
          <p:cNvSpPr/>
          <p:nvPr/>
        </p:nvSpPr>
        <p:spPr>
          <a:xfrm>
            <a:off x="9248640" y="3300000"/>
            <a:ext cx="2250000" cy="1000000"/>
          </a:xfrm>
          <a:prstGeom prst="roundRect">
            <a:avLst>
              <a:gd name="adj" fmla="val 4500"/>
            </a:avLst>
          </a:prstGeom>
          <a:solidFill>
            <a:srgbClr val="FBE3DE"/>
          </a:solidFill>
          <a:ln w="12700">
            <a:solidFill>
              <a:srgbClr val="E95E4C"/>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spcBef>
                <a:spcPts val="0"/>
              </a:spcBef>
              <a:spcAft>
                <a:spcPts val="200"/>
              </a:spcAft>
            </a:pPr>
            <a:r>
              <a:rPr sz="1250" b="1" i="0">
                <a:solidFill>
                  <a:srgbClr val="0E2841"/>
                </a:solidFill>
                <a:latin typeface="Space Grotesk"/>
              </a:rPr>
              <a:t>👤 DU GIBST FREI</a:t>
            </a:r>
          </a:p>
          <a:p>
            <a:pPr algn="ctr">
              <a:spcBef>
                <a:spcPts val="0"/>
              </a:spcBef>
              <a:spcAft>
                <a:spcPts val="0"/>
              </a:spcAft>
            </a:pPr>
            <a:r>
              <a:rPr sz="1050" b="0" i="0">
                <a:solidFill>
                  <a:srgbClr val="2B3542"/>
                </a:solidFill>
                <a:latin typeface="Space Grotesk"/>
              </a:rPr>
              <a:t>Markierungen lesen · Ja sagen</a:t>
            </a:r>
          </a:p>
        </p:txBody>
      </p:sp>
      <p:sp>
        <p:nvSpPr>
          <p:cNvPr id="15" name="TextBox 14"/>
          <p:cNvSpPr txBox="1"/>
          <p:nvPr/>
        </p:nvSpPr>
        <p:spPr>
          <a:xfrm>
            <a:off x="2898640" y="3600000"/>
            <a:ext cx="250000" cy="400000"/>
          </a:xfrm>
          <a:prstGeom prst="rect">
            <a:avLst/>
          </a:prstGeom>
          <a:noFill/>
        </p:spPr>
        <p:txBody>
          <a:bodyPr wrap="none" lIns="0" tIns="0" rIns="0" bIns="0" anchor="ctr">
            <a:spAutoFit/>
          </a:bodyPr>
          <a:lstStyle/>
          <a:p>
            <a:pPr algn="ctr">
              <a:spcBef>
                <a:spcPts val="0"/>
              </a:spcBef>
              <a:spcAft>
                <a:spcPts val="0"/>
              </a:spcAft>
            </a:pPr>
            <a:r>
              <a:rPr sz="1800" b="1" i="0">
                <a:solidFill>
                  <a:srgbClr val="E95E4C"/>
                </a:solidFill>
                <a:latin typeface="Space Grotesk"/>
              </a:rPr>
              <a:t>→</a:t>
            </a:r>
          </a:p>
        </p:txBody>
      </p:sp>
      <p:sp>
        <p:nvSpPr>
          <p:cNvPr id="16" name="TextBox 15"/>
          <p:cNvSpPr txBox="1"/>
          <p:nvPr/>
        </p:nvSpPr>
        <p:spPr>
          <a:xfrm>
            <a:off x="5798640" y="3600000"/>
            <a:ext cx="250000" cy="400000"/>
          </a:xfrm>
          <a:prstGeom prst="rect">
            <a:avLst/>
          </a:prstGeom>
          <a:noFill/>
        </p:spPr>
        <p:txBody>
          <a:bodyPr wrap="none" lIns="0" tIns="0" rIns="0" bIns="0" anchor="ctr">
            <a:spAutoFit/>
          </a:bodyPr>
          <a:lstStyle/>
          <a:p>
            <a:pPr algn="ctr">
              <a:spcBef>
                <a:spcPts val="0"/>
              </a:spcBef>
              <a:spcAft>
                <a:spcPts val="0"/>
              </a:spcAft>
            </a:pPr>
            <a:r>
              <a:rPr sz="1800" b="1" i="0">
                <a:solidFill>
                  <a:srgbClr val="E95E4C"/>
                </a:solidFill>
                <a:latin typeface="Space Grotesk"/>
              </a:rPr>
              <a:t>→</a:t>
            </a:r>
          </a:p>
        </p:txBody>
      </p:sp>
      <p:sp>
        <p:nvSpPr>
          <p:cNvPr id="17" name="TextBox 16"/>
          <p:cNvSpPr txBox="1"/>
          <p:nvPr/>
        </p:nvSpPr>
        <p:spPr>
          <a:xfrm>
            <a:off x="8698640" y="3600000"/>
            <a:ext cx="250000" cy="400000"/>
          </a:xfrm>
          <a:prstGeom prst="rect">
            <a:avLst/>
          </a:prstGeom>
          <a:noFill/>
        </p:spPr>
        <p:txBody>
          <a:bodyPr wrap="none" lIns="0" tIns="0" rIns="0" bIns="0" anchor="ctr">
            <a:spAutoFit/>
          </a:bodyPr>
          <a:lstStyle/>
          <a:p>
            <a:pPr algn="ctr">
              <a:spcBef>
                <a:spcPts val="0"/>
              </a:spcBef>
              <a:spcAft>
                <a:spcPts val="0"/>
              </a:spcAft>
            </a:pPr>
            <a:r>
              <a:rPr sz="1800" b="1" i="0">
                <a:solidFill>
                  <a:srgbClr val="E95E4C"/>
                </a:solidFill>
                <a:latin typeface="Space Grotesk"/>
              </a:rPr>
              <a:t>→</a:t>
            </a:r>
          </a:p>
        </p:txBody>
      </p:sp>
      <p:sp>
        <p:nvSpPr>
          <p:cNvPr id="18" name="TextBox 17"/>
          <p:cNvSpPr txBox="1"/>
          <p:nvPr/>
        </p:nvSpPr>
        <p:spPr>
          <a:xfrm>
            <a:off x="2323640" y="4400000"/>
            <a:ext cx="1400000" cy="260000"/>
          </a:xfrm>
          <a:prstGeom prst="rect">
            <a:avLst/>
          </a:prstGeom>
          <a:noFill/>
        </p:spPr>
        <p:txBody>
          <a:bodyPr wrap="square" lIns="0" tIns="0" rIns="0" bIns="0" anchor="t">
            <a:spAutoFit/>
          </a:bodyPr>
          <a:lstStyle/>
          <a:p>
            <a:pPr algn="ctr">
              <a:spcBef>
                <a:spcPts val="0"/>
              </a:spcBef>
              <a:spcAft>
                <a:spcPts val="0"/>
              </a:spcAft>
            </a:pPr>
            <a:r>
              <a:rPr sz="950" b="0" i="1">
                <a:solidFill>
                  <a:srgbClr val="5A6370"/>
                </a:solidFill>
                <a:latin typeface="Space Grotesk"/>
              </a:rPr>
              <a:t>Research-Notiz</a:t>
            </a:r>
          </a:p>
        </p:txBody>
      </p:sp>
      <p:sp>
        <p:nvSpPr>
          <p:cNvPr id="19" name="TextBox 18"/>
          <p:cNvSpPr txBox="1"/>
          <p:nvPr/>
        </p:nvSpPr>
        <p:spPr>
          <a:xfrm>
            <a:off x="5223640" y="4400000"/>
            <a:ext cx="1400000" cy="260000"/>
          </a:xfrm>
          <a:prstGeom prst="rect">
            <a:avLst/>
          </a:prstGeom>
          <a:noFill/>
        </p:spPr>
        <p:txBody>
          <a:bodyPr wrap="square" lIns="0" tIns="0" rIns="0" bIns="0" anchor="t">
            <a:spAutoFit/>
          </a:bodyPr>
          <a:lstStyle/>
          <a:p>
            <a:pPr algn="ctr">
              <a:spcBef>
                <a:spcPts val="0"/>
              </a:spcBef>
              <a:spcAft>
                <a:spcPts val="0"/>
              </a:spcAft>
            </a:pPr>
            <a:r>
              <a:rPr sz="950" b="0" i="1">
                <a:solidFill>
                  <a:srgbClr val="5A6370"/>
                </a:solidFill>
                <a:latin typeface="Space Grotesk"/>
              </a:rPr>
              <a:t>Post-Entwurf</a:t>
            </a:r>
          </a:p>
        </p:txBody>
      </p:sp>
      <p:sp>
        <p:nvSpPr>
          <p:cNvPr id="20" name="TextBox 19"/>
          <p:cNvSpPr txBox="1"/>
          <p:nvPr/>
        </p:nvSpPr>
        <p:spPr>
          <a:xfrm>
            <a:off x="8123640" y="4400000"/>
            <a:ext cx="1400000" cy="260000"/>
          </a:xfrm>
          <a:prstGeom prst="rect">
            <a:avLst/>
          </a:prstGeom>
          <a:noFill/>
        </p:spPr>
        <p:txBody>
          <a:bodyPr wrap="square" lIns="0" tIns="0" rIns="0" bIns="0" anchor="t">
            <a:spAutoFit/>
          </a:bodyPr>
          <a:lstStyle/>
          <a:p>
            <a:pPr algn="ctr">
              <a:spcBef>
                <a:spcPts val="0"/>
              </a:spcBef>
              <a:spcAft>
                <a:spcPts val="0"/>
              </a:spcAft>
            </a:pPr>
            <a:r>
              <a:rPr sz="950" b="0" i="1">
                <a:solidFill>
                  <a:srgbClr val="5A6370"/>
                </a:solidFill>
                <a:latin typeface="Space Grotesk"/>
              </a:rPr>
              <a:t>Post + Markierungen</a:t>
            </a:r>
          </a:p>
        </p:txBody>
      </p:sp>
      <p:sp>
        <p:nvSpPr>
          <p:cNvPr id="21" name="TextBox 20"/>
          <p:cNvSpPr txBox="1"/>
          <p:nvPr/>
        </p:nvSpPr>
        <p:spPr>
          <a:xfrm>
            <a:off x="10248640" y="4400000"/>
            <a:ext cx="250000" cy="400000"/>
          </a:xfrm>
          <a:prstGeom prst="rect">
            <a:avLst/>
          </a:prstGeom>
          <a:noFill/>
        </p:spPr>
        <p:txBody>
          <a:bodyPr wrap="none" lIns="0" tIns="0" rIns="0" bIns="0" anchor="ctr">
            <a:spAutoFit/>
          </a:bodyPr>
          <a:lstStyle/>
          <a:p>
            <a:pPr algn="ctr">
              <a:spcBef>
                <a:spcPts val="0"/>
              </a:spcBef>
              <a:spcAft>
                <a:spcPts val="0"/>
              </a:spcAft>
            </a:pPr>
            <a:r>
              <a:rPr sz="1800" b="1" i="0">
                <a:solidFill>
                  <a:srgbClr val="E95E4C"/>
                </a:solidFill>
                <a:latin typeface="Space Grotesk"/>
              </a:rPr>
              <a:t>↓</a:t>
            </a:r>
          </a:p>
        </p:txBody>
      </p:sp>
      <p:sp>
        <p:nvSpPr>
          <p:cNvPr id="22" name="Rounded Rectangle 21"/>
          <p:cNvSpPr/>
          <p:nvPr/>
        </p:nvSpPr>
        <p:spPr>
          <a:xfrm>
            <a:off x="9248640" y="4850000"/>
            <a:ext cx="2250000" cy="70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spcBef>
                <a:spcPts val="0"/>
              </a:spcBef>
              <a:spcAft>
                <a:spcPts val="100"/>
              </a:spcAft>
            </a:pPr>
            <a:r>
              <a:rPr sz="1200" b="1" i="0">
                <a:solidFill>
                  <a:srgbClr val="0E2841"/>
                </a:solidFill>
                <a:latin typeface="Space Grotesk"/>
              </a:rPr>
              <a:t>📁 OUTPUT/</a:t>
            </a:r>
          </a:p>
          <a:p>
            <a:pPr algn="ctr">
              <a:spcBef>
                <a:spcPts val="0"/>
              </a:spcBef>
              <a:spcAft>
                <a:spcPts val="0"/>
              </a:spcAft>
            </a:pPr>
            <a:r>
              <a:rPr sz="1000" b="0" i="0">
                <a:solidFill>
                  <a:srgbClr val="5A6370"/>
                </a:solidFill>
                <a:latin typeface="Space Grotesk"/>
              </a:rPr>
              <a:t>der freigegebene Post</a:t>
            </a:r>
          </a:p>
        </p:txBody>
      </p:sp>
      <p:sp>
        <p:nvSpPr>
          <p:cNvPr id="23" name="TextBox 22"/>
          <p:cNvSpPr txBox="1"/>
          <p:nvPr/>
        </p:nvSpPr>
        <p:spPr>
          <a:xfrm>
            <a:off x="548640" y="5550000"/>
            <a:ext cx="6500000" cy="300000"/>
          </a:xfrm>
          <a:prstGeom prst="rect">
            <a:avLst/>
          </a:prstGeom>
          <a:noFill/>
        </p:spPr>
        <p:txBody>
          <a:bodyPr wrap="square" lIns="0" tIns="0" rIns="0" bIns="0" anchor="t">
            <a:spAutoFit/>
          </a:bodyPr>
          <a:lstStyle/>
          <a:p>
            <a:pPr algn="l">
              <a:spcBef>
                <a:spcPts val="0"/>
              </a:spcBef>
              <a:spcAft>
                <a:spcPts val="0"/>
              </a:spcAft>
            </a:pPr>
            <a:r>
              <a:rPr sz="1100" b="0" i="1">
                <a:solidFill>
                  <a:srgbClr val="5A6370"/>
                </a:solidFill>
                <a:latin typeface="Space Grotesk"/>
              </a:rPr>
              <a:t>durchgezogen = die Arbeit fließt  ·  gestrichelt = die Signale des Koordinators</a:t>
            </a:r>
          </a:p>
        </p:txBody>
      </p:sp>
      <p:sp>
        <p:nvSpPr>
          <p:cNvPr id="24" name="TextBox 23"/>
          <p:cNvSpPr txBox="1"/>
          <p:nvPr/>
        </p:nvSpPr>
        <p:spPr>
          <a:xfrm>
            <a:off x="548640" y="5950000"/>
            <a:ext cx="11094720" cy="420000"/>
          </a:xfrm>
          <a:prstGeom prst="rect">
            <a:avLst/>
          </a:prstGeom>
          <a:noFill/>
        </p:spPr>
        <p:txBody>
          <a:bodyPr wrap="square" lIns="0" tIns="0" rIns="0" bIns="0" anchor="t">
            <a:spAutoFit/>
          </a:bodyPr>
          <a:lstStyle/>
          <a:p>
            <a:pPr algn="ctr">
              <a:spcBef>
                <a:spcPts val="0"/>
              </a:spcBef>
              <a:spcAft>
                <a:spcPts val="0"/>
              </a:spcAft>
            </a:pPr>
            <a:r>
              <a:rPr sz="1500" b="1" i="0">
                <a:solidFill>
                  <a:srgbClr val="E95E4C"/>
                </a:solidFill>
                <a:latin typeface="Space Grotesk"/>
              </a:rPr>
              <a:t>Recherche → schreiben → prüfen, gesteuert vom Koordinator, freigegeben von dir.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6DB9E4-86C2-D535-F36A-3FBA925FAFC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EDD6383-B87D-492B-6119-FA026C3802CB}"/>
              </a:ext>
            </a:extLst>
          </p:cNvPr>
          <p:cNvSpPr txBox="1"/>
          <p:nvPr/>
        </p:nvSpPr>
        <p:spPr>
          <a:xfrm>
            <a:off x="548640" y="274320"/>
            <a:ext cx="11094720" cy="260000"/>
          </a:xfrm>
          <a:prstGeom prst="rect">
            <a:avLst/>
          </a:prstGeom>
          <a:noFill/>
        </p:spPr>
        <p:txBody>
          <a:bodyPr wrap="square" lIns="0" tIns="0" rIns="0" bIns="0" anchor="t">
            <a:spAutoFit/>
          </a:bodyPr>
          <a:lstStyle/>
          <a:p>
            <a:pPr algn="l">
              <a:spcBef>
                <a:spcPts val="0"/>
              </a:spcBef>
              <a:spcAft>
                <a:spcPts val="0"/>
              </a:spcAft>
            </a:pPr>
            <a:r>
              <a:rPr sz="1100" b="1" i="0">
                <a:solidFill>
                  <a:srgbClr val="E95E4C"/>
                </a:solidFill>
                <a:latin typeface="Space Grotesk"/>
              </a:rPr>
              <a:t>AI AGENT BUILDER ACADEMY · AUGUST 2026</a:t>
            </a:r>
          </a:p>
        </p:txBody>
      </p:sp>
      <p:sp>
        <p:nvSpPr>
          <p:cNvPr id="3" name="TextBox 2">
            <a:extLst>
              <a:ext uri="{FF2B5EF4-FFF2-40B4-BE49-F238E27FC236}">
                <a16:creationId xmlns:a16="http://schemas.microsoft.com/office/drawing/2014/main" id="{C2DA4803-835E-D4EE-B5E1-1960B03A96EA}"/>
              </a:ext>
            </a:extLst>
          </p:cNvPr>
          <p:cNvSpPr txBox="1"/>
          <p:nvPr/>
        </p:nvSpPr>
        <p:spPr>
          <a:xfrm>
            <a:off x="548640" y="548640"/>
            <a:ext cx="11094720" cy="430887"/>
          </a:xfrm>
          <a:prstGeom prst="rect">
            <a:avLst/>
          </a:prstGeom>
          <a:noFill/>
        </p:spPr>
        <p:txBody>
          <a:bodyPr wrap="square" lIns="0" tIns="0" rIns="0" bIns="0" anchor="t">
            <a:spAutoFit/>
          </a:bodyPr>
          <a:lstStyle/>
          <a:p>
            <a:pPr algn="l">
              <a:spcBef>
                <a:spcPts val="0"/>
              </a:spcBef>
              <a:spcAft>
                <a:spcPts val="0"/>
              </a:spcAft>
            </a:pPr>
            <a:r>
              <a:rPr lang="en-GB" sz="2800" b="1" i="0">
                <a:solidFill>
                  <a:srgbClr val="0E2841"/>
                </a:solidFill>
                <a:latin typeface="Aptos Display"/>
              </a:rPr>
              <a:t>Best Practices</a:t>
            </a:r>
            <a:endParaRPr sz="2800" b="1" i="0">
              <a:solidFill>
                <a:srgbClr val="0E2841"/>
              </a:solidFill>
              <a:latin typeface="Aptos Display"/>
            </a:endParaRPr>
          </a:p>
        </p:txBody>
      </p:sp>
      <p:sp>
        <p:nvSpPr>
          <p:cNvPr id="7" name="Rounded Rectangle 6">
            <a:extLst>
              <a:ext uri="{FF2B5EF4-FFF2-40B4-BE49-F238E27FC236}">
                <a16:creationId xmlns:a16="http://schemas.microsoft.com/office/drawing/2014/main" id="{F4BDDF25-E864-54F9-7DBF-CD2AFB3A0B80}"/>
              </a:ext>
            </a:extLst>
          </p:cNvPr>
          <p:cNvSpPr/>
          <p:nvPr/>
        </p:nvSpPr>
        <p:spPr>
          <a:xfrm>
            <a:off x="543920" y="1650000"/>
            <a:ext cx="11094720" cy="698089"/>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t"/>
          <a:lstStyle/>
          <a:p>
            <a:pPr algn="l">
              <a:spcBef>
                <a:spcPts val="0"/>
              </a:spcBef>
              <a:spcAft>
                <a:spcPts val="300"/>
              </a:spcAft>
            </a:pPr>
            <a:r>
              <a:rPr lang="en-GB" sz="1050" b="1" i="0">
                <a:solidFill>
                  <a:srgbClr val="E95E4C"/>
                </a:solidFill>
                <a:latin typeface="Space Grotesk"/>
              </a:rPr>
              <a:t>FANG MIT EINEM AGENTEN AN</a:t>
            </a:r>
            <a:endParaRPr sz="1050" b="1" i="0">
              <a:solidFill>
                <a:srgbClr val="E95E4C"/>
              </a:solidFill>
              <a:latin typeface="Space Grotesk"/>
            </a:endParaRPr>
          </a:p>
          <a:p>
            <a:pPr algn="l">
              <a:spcBef>
                <a:spcPts val="0"/>
              </a:spcBef>
              <a:spcAft>
                <a:spcPts val="300"/>
              </a:spcAft>
            </a:pPr>
            <a:r>
              <a:rPr lang="en-GB" sz="1350" b="1" i="0">
                <a:solidFill>
                  <a:srgbClr val="0E2841"/>
                </a:solidFill>
                <a:latin typeface="Aptos Display"/>
              </a:rPr>
              <a:t>Füge Spezialisten erst hinzu, wenn ein Agent nachweislich nicht mehr klarkommt.</a:t>
            </a:r>
            <a:endParaRPr sz="1350" b="1" i="0">
              <a:solidFill>
                <a:srgbClr val="0E2841"/>
              </a:solidFill>
              <a:latin typeface="Aptos Display"/>
            </a:endParaRPr>
          </a:p>
        </p:txBody>
      </p:sp>
      <p:sp>
        <p:nvSpPr>
          <p:cNvPr id="11" name="Rounded Rectangle 10">
            <a:extLst>
              <a:ext uri="{FF2B5EF4-FFF2-40B4-BE49-F238E27FC236}">
                <a16:creationId xmlns:a16="http://schemas.microsoft.com/office/drawing/2014/main" id="{13B7EC50-C225-2D96-3D88-7E395A1DAD3A}"/>
              </a:ext>
            </a:extLst>
          </p:cNvPr>
          <p:cNvSpPr/>
          <p:nvPr/>
        </p:nvSpPr>
        <p:spPr>
          <a:xfrm>
            <a:off x="543920" y="2445867"/>
            <a:ext cx="11094720" cy="698089"/>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t"/>
          <a:lstStyle/>
          <a:p>
            <a:pPr algn="l">
              <a:spcBef>
                <a:spcPts val="0"/>
              </a:spcBef>
              <a:spcAft>
                <a:spcPts val="300"/>
              </a:spcAft>
            </a:pPr>
            <a:r>
              <a:rPr lang="en-GB" sz="1050" b="1" i="0">
                <a:solidFill>
                  <a:srgbClr val="E95E4C"/>
                </a:solidFill>
                <a:latin typeface="Space Grotesk"/>
              </a:rPr>
              <a:t>HALTE DAS TEAM KLEIN</a:t>
            </a:r>
            <a:endParaRPr sz="1050" b="1" i="0">
              <a:solidFill>
                <a:srgbClr val="E95E4C"/>
              </a:solidFill>
              <a:latin typeface="Space Grotesk"/>
            </a:endParaRPr>
          </a:p>
          <a:p>
            <a:pPr algn="l">
              <a:spcBef>
                <a:spcPts val="0"/>
              </a:spcBef>
              <a:spcAft>
                <a:spcPts val="300"/>
              </a:spcAft>
            </a:pPr>
            <a:r>
              <a:rPr lang="en-GB" sz="1350" b="1" i="0">
                <a:solidFill>
                  <a:srgbClr val="0E2841"/>
                </a:solidFill>
                <a:latin typeface="Aptos Display"/>
              </a:rPr>
              <a:t>Höchstens drei Spezial-Agenten plus einen Koordinator.</a:t>
            </a:r>
          </a:p>
        </p:txBody>
      </p:sp>
      <p:sp>
        <p:nvSpPr>
          <p:cNvPr id="12" name="Rounded Rectangle 11">
            <a:extLst>
              <a:ext uri="{FF2B5EF4-FFF2-40B4-BE49-F238E27FC236}">
                <a16:creationId xmlns:a16="http://schemas.microsoft.com/office/drawing/2014/main" id="{9D979EC5-8F3B-8DC6-23B4-6EE7E6415124}"/>
              </a:ext>
            </a:extLst>
          </p:cNvPr>
          <p:cNvSpPr/>
          <p:nvPr/>
        </p:nvSpPr>
        <p:spPr>
          <a:xfrm>
            <a:off x="543920" y="3241734"/>
            <a:ext cx="11094720" cy="698089"/>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t"/>
          <a:lstStyle/>
          <a:p>
            <a:pPr algn="l">
              <a:spcBef>
                <a:spcPts val="0"/>
              </a:spcBef>
              <a:spcAft>
                <a:spcPts val="300"/>
              </a:spcAft>
            </a:pPr>
            <a:r>
              <a:rPr lang="en-GB" sz="1050" b="1" i="0">
                <a:solidFill>
                  <a:srgbClr val="E95E4C"/>
                </a:solidFill>
                <a:latin typeface="Space Grotesk"/>
              </a:rPr>
              <a:t>SEI SEHR EXPLIZIT</a:t>
            </a:r>
            <a:endParaRPr sz="1050" b="1" i="0">
              <a:solidFill>
                <a:srgbClr val="E95E4C"/>
              </a:solidFill>
              <a:latin typeface="Space Grotesk"/>
            </a:endParaRPr>
          </a:p>
          <a:p>
            <a:pPr algn="l">
              <a:spcBef>
                <a:spcPts val="0"/>
              </a:spcBef>
              <a:spcAft>
                <a:spcPts val="300"/>
              </a:spcAft>
            </a:pPr>
            <a:r>
              <a:rPr lang="en-GB" sz="1350" b="1" i="0">
                <a:solidFill>
                  <a:srgbClr val="0E2841"/>
                </a:solidFill>
                <a:latin typeface="Aptos Display"/>
              </a:rPr>
              <a:t>Gib jedem Spezialisten ein schriftliches Briefing mit klarer Rolle, Abnahmekriterien und Output-Format.</a:t>
            </a:r>
          </a:p>
        </p:txBody>
      </p:sp>
      <p:sp>
        <p:nvSpPr>
          <p:cNvPr id="13" name="Rounded Rectangle 12">
            <a:extLst>
              <a:ext uri="{FF2B5EF4-FFF2-40B4-BE49-F238E27FC236}">
                <a16:creationId xmlns:a16="http://schemas.microsoft.com/office/drawing/2014/main" id="{0235F623-E4FE-F9D6-9DD4-0D072D8CE903}"/>
              </a:ext>
            </a:extLst>
          </p:cNvPr>
          <p:cNvSpPr/>
          <p:nvPr/>
        </p:nvSpPr>
        <p:spPr>
          <a:xfrm>
            <a:off x="543920" y="4038512"/>
            <a:ext cx="11094720" cy="698089"/>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t"/>
          <a:lstStyle/>
          <a:p>
            <a:pPr algn="l">
              <a:spcBef>
                <a:spcPts val="0"/>
              </a:spcBef>
              <a:spcAft>
                <a:spcPts val="300"/>
              </a:spcAft>
            </a:pPr>
            <a:r>
              <a:rPr lang="en-GB" sz="1050" b="1" i="0">
                <a:solidFill>
                  <a:srgbClr val="E95E4C"/>
                </a:solidFill>
                <a:latin typeface="Space Grotesk"/>
              </a:rPr>
              <a:t>NUTZE PERSISTENTES MEMORY</a:t>
            </a:r>
          </a:p>
          <a:p>
            <a:pPr>
              <a:spcAft>
                <a:spcPts val="300"/>
              </a:spcAft>
            </a:pPr>
            <a:r>
              <a:rPr lang="en-GB" sz="1350" b="1">
                <a:solidFill>
                  <a:srgbClr val="0E2841"/>
                </a:solidFill>
                <a:latin typeface="Aptos Display"/>
              </a:rPr>
              <a:t>Nutze persistente Memory-Dateien und weise Agenten *ausdrücklich* an, sie zu aktualisieren.</a:t>
            </a:r>
          </a:p>
        </p:txBody>
      </p:sp>
      <p:sp>
        <p:nvSpPr>
          <p:cNvPr id="14" name="Rounded Rectangle 13">
            <a:extLst>
              <a:ext uri="{FF2B5EF4-FFF2-40B4-BE49-F238E27FC236}">
                <a16:creationId xmlns:a16="http://schemas.microsoft.com/office/drawing/2014/main" id="{595A3815-4491-161D-8B0D-9001221A2EAF}"/>
              </a:ext>
            </a:extLst>
          </p:cNvPr>
          <p:cNvSpPr/>
          <p:nvPr/>
        </p:nvSpPr>
        <p:spPr>
          <a:xfrm>
            <a:off x="543920" y="4835290"/>
            <a:ext cx="11094720" cy="698089"/>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t"/>
          <a:lstStyle/>
          <a:p>
            <a:pPr algn="l">
              <a:spcBef>
                <a:spcPts val="0"/>
              </a:spcBef>
              <a:spcAft>
                <a:spcPts val="300"/>
              </a:spcAft>
            </a:pPr>
            <a:r>
              <a:rPr lang="en-GB" sz="1050" b="1" i="0">
                <a:solidFill>
                  <a:srgbClr val="E95E4C"/>
                </a:solidFill>
                <a:latin typeface="Space Grotesk"/>
              </a:rPr>
              <a:t>PRÜFUNG AUSLAGERN</a:t>
            </a:r>
          </a:p>
          <a:p>
            <a:pPr>
              <a:spcAft>
                <a:spcPts val="300"/>
              </a:spcAft>
            </a:pPr>
            <a:r>
              <a:rPr lang="en-GB" sz="1350" b="1">
                <a:solidFill>
                  <a:srgbClr val="0E2841"/>
                </a:solidFill>
                <a:latin typeface="Aptos Display"/>
              </a:rPr>
              <a:t>Gegen Quellen prüfen, Belege verlangen, vor jeder Veröffentlichung eine menschliche Freigabe.</a:t>
            </a:r>
          </a:p>
        </p:txBody>
      </p:sp>
    </p:spTree>
    <p:extLst>
      <p:ext uri="{BB962C8B-B14F-4D97-AF65-F5344CB8AC3E}">
        <p14:creationId xmlns:p14="http://schemas.microsoft.com/office/powerpoint/2010/main" val="23099314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2841AD-25E0-B003-A8D7-5A59D69E17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EFDD8D0-FDF1-CBC9-A059-B3CC8491661C}"/>
              </a:ext>
            </a:extLst>
          </p:cNvPr>
          <p:cNvSpPr txBox="1"/>
          <p:nvPr/>
        </p:nvSpPr>
        <p:spPr>
          <a:xfrm>
            <a:off x="548640" y="274320"/>
            <a:ext cx="11094720" cy="260000"/>
          </a:xfrm>
          <a:prstGeom prst="rect">
            <a:avLst/>
          </a:prstGeom>
          <a:noFill/>
        </p:spPr>
        <p:txBody>
          <a:bodyPr wrap="square" lIns="0" tIns="0" rIns="0" bIns="0" anchor="t">
            <a:spAutoFit/>
          </a:bodyPr>
          <a:lstStyle/>
          <a:p>
            <a:pPr algn="l">
              <a:spcBef>
                <a:spcPts val="0"/>
              </a:spcBef>
              <a:spcAft>
                <a:spcPts val="0"/>
              </a:spcAft>
            </a:pPr>
            <a:r>
              <a:rPr sz="1100" b="1" i="0">
                <a:solidFill>
                  <a:srgbClr val="E95E4C"/>
                </a:solidFill>
                <a:latin typeface="Space Grotesk"/>
              </a:rPr>
              <a:t>AI AGENT BUILDER ACADEMY · AUGUST 2026</a:t>
            </a:r>
          </a:p>
        </p:txBody>
      </p:sp>
      <p:sp>
        <p:nvSpPr>
          <p:cNvPr id="3" name="TextBox 2">
            <a:extLst>
              <a:ext uri="{FF2B5EF4-FFF2-40B4-BE49-F238E27FC236}">
                <a16:creationId xmlns:a16="http://schemas.microsoft.com/office/drawing/2014/main" id="{CB4DAEE3-BB36-F642-EA84-16C3A727FD8C}"/>
              </a:ext>
            </a:extLst>
          </p:cNvPr>
          <p:cNvSpPr txBox="1"/>
          <p:nvPr/>
        </p:nvSpPr>
        <p:spPr>
          <a:xfrm>
            <a:off x="548640" y="548640"/>
            <a:ext cx="11094720" cy="430887"/>
          </a:xfrm>
          <a:prstGeom prst="rect">
            <a:avLst/>
          </a:prstGeom>
          <a:noFill/>
        </p:spPr>
        <p:txBody>
          <a:bodyPr wrap="square" lIns="0" tIns="0" rIns="0" bIns="0" anchor="t">
            <a:spAutoFit/>
          </a:bodyPr>
          <a:lstStyle/>
          <a:p>
            <a:pPr algn="l">
              <a:spcBef>
                <a:spcPts val="0"/>
              </a:spcBef>
              <a:spcAft>
                <a:spcPts val="0"/>
              </a:spcAft>
            </a:pPr>
            <a:r>
              <a:rPr lang="en-GB" sz="2800" b="1" i="0">
                <a:solidFill>
                  <a:srgbClr val="0E2841"/>
                </a:solidFill>
                <a:latin typeface="Aptos Display"/>
              </a:rPr>
              <a:t>Fallen, die du vermeiden solltest</a:t>
            </a:r>
            <a:endParaRPr sz="2800" b="1" i="0">
              <a:solidFill>
                <a:srgbClr val="0E2841"/>
              </a:solidFill>
              <a:latin typeface="Aptos Display"/>
            </a:endParaRPr>
          </a:p>
        </p:txBody>
      </p:sp>
      <p:sp>
        <p:nvSpPr>
          <p:cNvPr id="7" name="Rounded Rectangle 6">
            <a:extLst>
              <a:ext uri="{FF2B5EF4-FFF2-40B4-BE49-F238E27FC236}">
                <a16:creationId xmlns:a16="http://schemas.microsoft.com/office/drawing/2014/main" id="{DF48C5A4-A305-1E06-92B9-3A3C795D45BD}"/>
              </a:ext>
            </a:extLst>
          </p:cNvPr>
          <p:cNvSpPr/>
          <p:nvPr/>
        </p:nvSpPr>
        <p:spPr>
          <a:xfrm>
            <a:off x="543920" y="1650000"/>
            <a:ext cx="11094720" cy="698089"/>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t"/>
          <a:lstStyle/>
          <a:p>
            <a:pPr algn="l">
              <a:spcBef>
                <a:spcPts val="0"/>
              </a:spcBef>
              <a:spcAft>
                <a:spcPts val="300"/>
              </a:spcAft>
            </a:pPr>
            <a:r>
              <a:rPr lang="en-GB" sz="1050" b="1" i="0">
                <a:solidFill>
                  <a:srgbClr val="E95E4C"/>
                </a:solidFill>
                <a:latin typeface="Space Grotesk"/>
              </a:rPr>
              <a:t>MULTI-AGENT-THEATER</a:t>
            </a:r>
            <a:endParaRPr sz="1050" b="1" i="0">
              <a:solidFill>
                <a:srgbClr val="E95E4C"/>
              </a:solidFill>
              <a:latin typeface="Space Grotesk"/>
            </a:endParaRPr>
          </a:p>
          <a:p>
            <a:pPr algn="l">
              <a:spcBef>
                <a:spcPts val="0"/>
              </a:spcBef>
              <a:spcAft>
                <a:spcPts val="300"/>
              </a:spcAft>
            </a:pPr>
            <a:r>
              <a:rPr lang="en-GB" sz="1350" b="1" i="0">
                <a:solidFill>
                  <a:srgbClr val="0E2841"/>
                </a:solidFill>
                <a:latin typeface="Aptos Display"/>
              </a:rPr>
              <a:t>Keine Agenten um ihrer selbst willen</a:t>
            </a:r>
            <a:endParaRPr sz="1350" b="1" i="0">
              <a:solidFill>
                <a:srgbClr val="0E2841"/>
              </a:solidFill>
              <a:latin typeface="Aptos Display"/>
            </a:endParaRPr>
          </a:p>
        </p:txBody>
      </p:sp>
      <p:sp>
        <p:nvSpPr>
          <p:cNvPr id="11" name="Rounded Rectangle 10">
            <a:extLst>
              <a:ext uri="{FF2B5EF4-FFF2-40B4-BE49-F238E27FC236}">
                <a16:creationId xmlns:a16="http://schemas.microsoft.com/office/drawing/2014/main" id="{AC318CF7-7ED1-0AB0-61AF-40B3145B72AD}"/>
              </a:ext>
            </a:extLst>
          </p:cNvPr>
          <p:cNvSpPr/>
          <p:nvPr/>
        </p:nvSpPr>
        <p:spPr>
          <a:xfrm>
            <a:off x="543920" y="2445867"/>
            <a:ext cx="11094720" cy="698089"/>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t"/>
          <a:lstStyle/>
          <a:p>
            <a:pPr algn="l">
              <a:spcBef>
                <a:spcPts val="0"/>
              </a:spcBef>
              <a:spcAft>
                <a:spcPts val="300"/>
              </a:spcAft>
            </a:pPr>
            <a:r>
              <a:rPr lang="en-GB" sz="1050" b="1" i="0">
                <a:solidFill>
                  <a:srgbClr val="E95E4C"/>
                </a:solidFill>
                <a:latin typeface="Space Grotesk"/>
              </a:rPr>
              <a:t>VAGE ROLLENBESCHREIBUNG</a:t>
            </a:r>
            <a:endParaRPr sz="1050" b="1" i="0">
              <a:solidFill>
                <a:srgbClr val="E95E4C"/>
              </a:solidFill>
              <a:latin typeface="Space Grotesk"/>
            </a:endParaRPr>
          </a:p>
          <a:p>
            <a:pPr algn="l">
              <a:spcBef>
                <a:spcPts val="0"/>
              </a:spcBef>
              <a:spcAft>
                <a:spcPts val="300"/>
              </a:spcAft>
            </a:pPr>
            <a:r>
              <a:rPr lang="en-GB" sz="1350" b="1" i="0">
                <a:solidFill>
                  <a:srgbClr val="0E2841"/>
                </a:solidFill>
                <a:latin typeface="Aptos Display"/>
              </a:rPr>
              <a:t>Die mit Abstand größte Fehlerquelle</a:t>
            </a:r>
          </a:p>
        </p:txBody>
      </p:sp>
      <p:sp>
        <p:nvSpPr>
          <p:cNvPr id="12" name="Rounded Rectangle 11">
            <a:extLst>
              <a:ext uri="{FF2B5EF4-FFF2-40B4-BE49-F238E27FC236}">
                <a16:creationId xmlns:a16="http://schemas.microsoft.com/office/drawing/2014/main" id="{8EFC0A15-CFFA-9F2E-444B-9F0BF1A2F9BC}"/>
              </a:ext>
            </a:extLst>
          </p:cNvPr>
          <p:cNvSpPr/>
          <p:nvPr/>
        </p:nvSpPr>
        <p:spPr>
          <a:xfrm>
            <a:off x="543920" y="3241734"/>
            <a:ext cx="11094720" cy="698089"/>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t"/>
          <a:lstStyle/>
          <a:p>
            <a:pPr algn="l">
              <a:spcBef>
                <a:spcPts val="0"/>
              </a:spcBef>
              <a:spcAft>
                <a:spcPts val="300"/>
              </a:spcAft>
            </a:pPr>
            <a:r>
              <a:rPr lang="en-GB" sz="1050" b="1" i="0">
                <a:solidFill>
                  <a:srgbClr val="E95E4C"/>
                </a:solidFill>
                <a:latin typeface="Space Grotesk"/>
              </a:rPr>
              <a:t>AUFGEBLÄHTES MEMORY</a:t>
            </a:r>
            <a:endParaRPr sz="1050" b="1" i="0">
              <a:solidFill>
                <a:srgbClr val="E95E4C"/>
              </a:solidFill>
              <a:latin typeface="Space Grotesk"/>
            </a:endParaRPr>
          </a:p>
          <a:p>
            <a:pPr algn="l">
              <a:spcBef>
                <a:spcPts val="0"/>
              </a:spcBef>
              <a:spcAft>
                <a:spcPts val="300"/>
              </a:spcAft>
            </a:pPr>
            <a:r>
              <a:rPr lang="en-GB" sz="1350" b="1">
                <a:solidFill>
                  <a:srgbClr val="0E2841"/>
                </a:solidFill>
                <a:latin typeface="Aptos Display"/>
              </a:rPr>
              <a:t>Regelmäßig prüfen, dass MEMORY.md-Dateien nicht mit Details überladen sind</a:t>
            </a:r>
            <a:r>
              <a:rPr lang="en-GB" sz="1350" b="1" i="0">
                <a:solidFill>
                  <a:srgbClr val="0E2841"/>
                </a:solidFill>
                <a:latin typeface="Aptos Display"/>
              </a:rPr>
              <a:t/>
            </a:r>
          </a:p>
        </p:txBody>
      </p:sp>
      <p:sp>
        <p:nvSpPr>
          <p:cNvPr id="13" name="Rounded Rectangle 12">
            <a:extLst>
              <a:ext uri="{FF2B5EF4-FFF2-40B4-BE49-F238E27FC236}">
                <a16:creationId xmlns:a16="http://schemas.microsoft.com/office/drawing/2014/main" id="{449BFAD1-448C-B1C6-6FC6-97632CBA06E2}"/>
              </a:ext>
            </a:extLst>
          </p:cNvPr>
          <p:cNvSpPr/>
          <p:nvPr/>
        </p:nvSpPr>
        <p:spPr>
          <a:xfrm>
            <a:off x="543920" y="4038512"/>
            <a:ext cx="11094720" cy="698089"/>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t"/>
          <a:lstStyle/>
          <a:p>
            <a:pPr algn="l">
              <a:spcBef>
                <a:spcPts val="0"/>
              </a:spcBef>
              <a:spcAft>
                <a:spcPts val="300"/>
              </a:spcAft>
            </a:pPr>
            <a:r>
              <a:rPr lang="en-GB" sz="1050" b="1" i="0">
                <a:solidFill>
                  <a:srgbClr val="E95E4C"/>
                </a:solidFill>
                <a:latin typeface="Space Grotesk"/>
              </a:rPr>
              <a:t>AGENTEN, DIE SICH SELBST BENOTEN</a:t>
            </a:r>
          </a:p>
          <a:p>
            <a:pPr>
              <a:spcAft>
                <a:spcPts val="300"/>
              </a:spcAft>
            </a:pPr>
            <a:r>
              <a:rPr lang="en-GB" sz="1350" b="1">
                <a:solidFill>
                  <a:srgbClr val="0E2841"/>
                </a:solidFill>
                <a:latin typeface="Aptos Display"/>
              </a:rPr>
              <a:t>Agenten ihre eigene Qualität abnehmen zu lassen, führt zu den schlechtesten Ergebnissen</a:t>
            </a:r>
          </a:p>
        </p:txBody>
      </p:sp>
    </p:spTree>
    <p:extLst>
      <p:ext uri="{BB962C8B-B14F-4D97-AF65-F5344CB8AC3E}">
        <p14:creationId xmlns:p14="http://schemas.microsoft.com/office/powerpoint/2010/main" val="8362336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AFAF9"/>
        </a:solidFill>
        <a:effectLst/>
      </p:bgPr>
    </p:bg>
    <p:spTree>
      <p:nvGrpSpPr>
        <p:cNvPr id="1" name=""/>
        <p:cNvGrpSpPr/>
        <p:nvPr/>
      </p:nvGrpSpPr>
      <p:grpSpPr>
        <a:xfrm>
          <a:off x="0" y="0"/>
          <a:ext cx="0" cy="0"/>
          <a:chOff x="0" y="0"/>
          <a:chExt cx="0" cy="0"/>
        </a:xfrm>
      </p:grpSpPr>
      <p:sp>
        <p:nvSpPr>
          <p:cNvPr id="2" name="TextBox 1"/>
          <p:cNvSpPr txBox="1"/>
          <p:nvPr/>
        </p:nvSpPr>
        <p:spPr>
          <a:xfrm>
            <a:off x="548640" y="274320"/>
            <a:ext cx="11094720" cy="260000"/>
          </a:xfrm>
          <a:prstGeom prst="rect">
            <a:avLst/>
          </a:prstGeom>
          <a:noFill/>
        </p:spPr>
        <p:txBody>
          <a:bodyPr wrap="square" lIns="0" tIns="0" rIns="0" bIns="0" anchor="t">
            <a:spAutoFit/>
          </a:bodyPr>
          <a:lstStyle/>
          <a:p>
            <a:pPr algn="l">
              <a:spcBef>
                <a:spcPts val="0"/>
              </a:spcBef>
              <a:spcAft>
                <a:spcPts val="0"/>
              </a:spcAft>
            </a:pPr>
            <a:r>
              <a:rPr sz="1100" b="1" i="0">
                <a:solidFill>
                  <a:srgbClr val="E95E4C"/>
                </a:solidFill>
                <a:latin typeface="Space Grotesk"/>
              </a:rPr>
              <a:t>AI AGENT BUILDER ACADEMY · AUGUST 2026</a:t>
            </a:r>
          </a:p>
        </p:txBody>
      </p:sp>
      <p:sp>
        <p:nvSpPr>
          <p:cNvPr id="3" name="TextBox 2"/>
          <p:cNvSpPr txBox="1"/>
          <p:nvPr/>
        </p:nvSpPr>
        <p:spPr>
          <a:xfrm>
            <a:off x="548640" y="548640"/>
            <a:ext cx="11094720" cy="430887"/>
          </a:xfrm>
          <a:prstGeom prst="rect">
            <a:avLst/>
          </a:prstGeom>
          <a:noFill/>
        </p:spPr>
        <p:txBody>
          <a:bodyPr wrap="square" lIns="0" tIns="0" rIns="0" bIns="0" anchor="t">
            <a:spAutoFit/>
          </a:bodyPr>
          <a:lstStyle/>
          <a:p>
            <a:pPr algn="l">
              <a:spcBef>
                <a:spcPts val="0"/>
              </a:spcBef>
              <a:spcAft>
                <a:spcPts val="0"/>
              </a:spcAft>
            </a:pPr>
            <a:r>
              <a:rPr sz="2800" b="1" i="0">
                <a:solidFill>
                  <a:srgbClr val="0E2841"/>
                </a:solidFill>
                <a:latin typeface="Aptos Display"/>
              </a:rPr>
              <a:t>Hausaufgabe: bau dein KI-Team auf</a:t>
            </a:r>
            <a:r>
              <a:rPr lang="en-GB" sz="2800" b="1" i="0">
                <a:solidFill>
                  <a:srgbClr val="0E2841"/>
                </a:solidFill>
                <a:latin typeface="Aptos Display"/>
              </a:rPr>
              <a:t/>
            </a:r>
            <a:r>
              <a:rPr sz="2800" b="1" i="0">
                <a:solidFill>
                  <a:srgbClr val="0E2841"/>
                </a:solidFill>
                <a:latin typeface="Aptos Display"/>
              </a:rPr>
              <a:t/>
            </a:r>
            <a:r>
              <a:rPr lang="en-GB" sz="2800" b="1" i="0">
                <a:solidFill>
                  <a:srgbClr val="0E2841"/>
                </a:solidFill>
                <a:latin typeface="Aptos Display"/>
              </a:rPr>
              <a:t/>
            </a:r>
            <a:r>
              <a:rPr sz="2800" b="1" i="0">
                <a:solidFill>
                  <a:srgbClr val="0E2841"/>
                </a:solidFill>
                <a:latin typeface="Aptos Display"/>
              </a:rPr>
              <a:t/>
            </a:r>
          </a:p>
        </p:txBody>
      </p:sp>
      <p:sp>
        <p:nvSpPr>
          <p:cNvPr id="5" name="Rounded Rectangle 4"/>
          <p:cNvSpPr/>
          <p:nvPr/>
        </p:nvSpPr>
        <p:spPr>
          <a:xfrm>
            <a:off x="548640" y="1750000"/>
            <a:ext cx="3500000" cy="280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endParaRPr/>
          </a:p>
        </p:txBody>
      </p:sp>
      <p:sp>
        <p:nvSpPr>
          <p:cNvPr id="6" name="Oval 5"/>
          <p:cNvSpPr/>
          <p:nvPr/>
        </p:nvSpPr>
        <p:spPr>
          <a:xfrm>
            <a:off x="748640" y="1950000"/>
            <a:ext cx="340000" cy="340000"/>
          </a:xfrm>
          <a:prstGeom prst="ellipse">
            <a:avLst/>
          </a:prstGeom>
          <a:solidFill>
            <a:srgbClr val="E95E4C"/>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sz="1300" b="1" i="0">
                <a:solidFill>
                  <a:srgbClr val="FFFFFF"/>
                </a:solidFill>
                <a:latin typeface="Space Grotesk"/>
              </a:rPr>
              <a:t>1</a:t>
            </a:r>
          </a:p>
        </p:txBody>
      </p:sp>
      <p:sp>
        <p:nvSpPr>
          <p:cNvPr id="7" name="TextBox 6"/>
          <p:cNvSpPr txBox="1"/>
          <p:nvPr/>
        </p:nvSpPr>
        <p:spPr>
          <a:xfrm>
            <a:off x="1188640" y="1990000"/>
            <a:ext cx="2700000" cy="600000"/>
          </a:xfrm>
          <a:prstGeom prst="rect">
            <a:avLst/>
          </a:prstGeom>
          <a:noFill/>
        </p:spPr>
        <p:txBody>
          <a:bodyPr wrap="square" lIns="0" tIns="0" rIns="0" bIns="0" anchor="t">
            <a:spAutoFit/>
          </a:bodyPr>
          <a:lstStyle/>
          <a:p>
            <a:pPr algn="l">
              <a:spcBef>
                <a:spcPts val="0"/>
              </a:spcBef>
              <a:spcAft>
                <a:spcPts val="0"/>
              </a:spcAft>
            </a:pPr>
            <a:r>
              <a:rPr sz="1500" b="1" i="0">
                <a:solidFill>
                  <a:srgbClr val="0E2841"/>
                </a:solidFill>
                <a:latin typeface="Aptos Display"/>
              </a:rPr>
              <a:t>Wähl eine Wochenaufgabe</a:t>
            </a:r>
          </a:p>
        </p:txBody>
      </p:sp>
      <p:sp>
        <p:nvSpPr>
          <p:cNvPr id="8" name="TextBox 7"/>
          <p:cNvSpPr txBox="1"/>
          <p:nvPr/>
        </p:nvSpPr>
        <p:spPr>
          <a:xfrm>
            <a:off x="748640" y="2700000"/>
            <a:ext cx="3100000" cy="1700000"/>
          </a:xfrm>
          <a:prstGeom prst="rect">
            <a:avLst/>
          </a:prstGeom>
          <a:noFill/>
        </p:spPr>
        <p:txBody>
          <a:bodyPr wrap="square" lIns="0" tIns="0" rIns="0" bIns="0" anchor="t">
            <a:spAutoFit/>
          </a:bodyPr>
          <a:lstStyle/>
          <a:p>
            <a:pPr algn="l">
              <a:spcBef>
                <a:spcPts val="0"/>
              </a:spcBef>
              <a:spcAft>
                <a:spcPts val="0"/>
              </a:spcAft>
            </a:pPr>
            <a:r>
              <a:rPr sz="1200" b="0" i="0">
                <a:solidFill>
                  <a:srgbClr val="2B3542"/>
                </a:solidFill>
                <a:latin typeface="Space Grotesk"/>
              </a:rPr>
              <a:t>Etwas Echtes mit Recherche → Erstellen → Prüfen. „Das Marketing dieser Woche“ ist der Klassiker.</a:t>
            </a:r>
          </a:p>
        </p:txBody>
      </p:sp>
      <p:sp>
        <p:nvSpPr>
          <p:cNvPr id="9" name="Rounded Rectangle 8"/>
          <p:cNvSpPr/>
          <p:nvPr/>
        </p:nvSpPr>
        <p:spPr>
          <a:xfrm>
            <a:off x="4346000" y="1750000"/>
            <a:ext cx="3500000" cy="280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endParaRPr/>
          </a:p>
        </p:txBody>
      </p:sp>
      <p:sp>
        <p:nvSpPr>
          <p:cNvPr id="10" name="Oval 9"/>
          <p:cNvSpPr/>
          <p:nvPr/>
        </p:nvSpPr>
        <p:spPr>
          <a:xfrm>
            <a:off x="4546000" y="1950000"/>
            <a:ext cx="340000" cy="340000"/>
          </a:xfrm>
          <a:prstGeom prst="ellipse">
            <a:avLst/>
          </a:prstGeom>
          <a:solidFill>
            <a:srgbClr val="E95E4C"/>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sz="1300" b="1" i="0">
                <a:solidFill>
                  <a:srgbClr val="FFFFFF"/>
                </a:solidFill>
                <a:latin typeface="Space Grotesk"/>
              </a:rPr>
              <a:t>2</a:t>
            </a:r>
          </a:p>
        </p:txBody>
      </p:sp>
      <p:sp>
        <p:nvSpPr>
          <p:cNvPr id="11" name="TextBox 10"/>
          <p:cNvSpPr txBox="1"/>
          <p:nvPr/>
        </p:nvSpPr>
        <p:spPr>
          <a:xfrm>
            <a:off x="4986000" y="1990000"/>
            <a:ext cx="2700000" cy="600000"/>
          </a:xfrm>
          <a:prstGeom prst="rect">
            <a:avLst/>
          </a:prstGeom>
          <a:noFill/>
        </p:spPr>
        <p:txBody>
          <a:bodyPr wrap="square" lIns="0" tIns="0" rIns="0" bIns="0" anchor="t">
            <a:spAutoFit/>
          </a:bodyPr>
          <a:lstStyle/>
          <a:p>
            <a:pPr algn="l">
              <a:spcBef>
                <a:spcPts val="0"/>
              </a:spcBef>
              <a:spcAft>
                <a:spcPts val="0"/>
              </a:spcAft>
            </a:pPr>
            <a:r>
              <a:rPr sz="1500" b="1" i="0">
                <a:solidFill>
                  <a:srgbClr val="0E2841"/>
                </a:solidFill>
                <a:latin typeface="Aptos Display"/>
              </a:rPr>
              <a:t>Leg die Dateien an</a:t>
            </a:r>
          </a:p>
        </p:txBody>
      </p:sp>
      <p:sp>
        <p:nvSpPr>
          <p:cNvPr id="12" name="TextBox 11"/>
          <p:cNvSpPr txBox="1"/>
          <p:nvPr/>
        </p:nvSpPr>
        <p:spPr>
          <a:xfrm>
            <a:off x="4546000" y="2700000"/>
            <a:ext cx="3100000" cy="1700000"/>
          </a:xfrm>
          <a:prstGeom prst="rect">
            <a:avLst/>
          </a:prstGeom>
          <a:noFill/>
        </p:spPr>
        <p:txBody>
          <a:bodyPr wrap="square" lIns="0" tIns="0" rIns="0" bIns="0" anchor="t">
            <a:spAutoFit/>
          </a:bodyPr>
          <a:lstStyle/>
          <a:p>
            <a:pPr algn="l">
              <a:spcBef>
                <a:spcPts val="0"/>
              </a:spcBef>
              <a:spcAft>
                <a:spcPts val="0"/>
              </a:spcAft>
            </a:pPr>
            <a:r>
              <a:rPr sz="1200" b="0" i="0">
                <a:solidFill>
                  <a:srgbClr val="2B3542"/>
                </a:solidFill>
                <a:latin typeface="Space Grotesk"/>
              </a:rPr>
              <a:t>Ein Ordner pro Agent: ein BRIEFING, ein leeres MEMORY, ein OUTPUT-Ordner. Lass Claude die Briefings mit dir entwerfen.</a:t>
            </a:r>
          </a:p>
        </p:txBody>
      </p:sp>
      <p:sp>
        <p:nvSpPr>
          <p:cNvPr id="13" name="Rounded Rectangle 12"/>
          <p:cNvSpPr/>
          <p:nvPr/>
        </p:nvSpPr>
        <p:spPr>
          <a:xfrm>
            <a:off x="8143360" y="1750000"/>
            <a:ext cx="3500000" cy="280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endParaRPr/>
          </a:p>
        </p:txBody>
      </p:sp>
      <p:sp>
        <p:nvSpPr>
          <p:cNvPr id="14" name="Oval 13"/>
          <p:cNvSpPr/>
          <p:nvPr/>
        </p:nvSpPr>
        <p:spPr>
          <a:xfrm>
            <a:off x="8343360" y="1950000"/>
            <a:ext cx="340000" cy="340000"/>
          </a:xfrm>
          <a:prstGeom prst="ellipse">
            <a:avLst/>
          </a:prstGeom>
          <a:solidFill>
            <a:srgbClr val="E95E4C"/>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sz="1300" b="1" i="0">
                <a:solidFill>
                  <a:srgbClr val="FFFFFF"/>
                </a:solidFill>
                <a:latin typeface="Space Grotesk"/>
              </a:rPr>
              <a:t>3</a:t>
            </a:r>
          </a:p>
        </p:txBody>
      </p:sp>
      <p:sp>
        <p:nvSpPr>
          <p:cNvPr id="15" name="TextBox 14"/>
          <p:cNvSpPr txBox="1"/>
          <p:nvPr/>
        </p:nvSpPr>
        <p:spPr>
          <a:xfrm>
            <a:off x="8783360" y="1990000"/>
            <a:ext cx="2700000" cy="600000"/>
          </a:xfrm>
          <a:prstGeom prst="rect">
            <a:avLst/>
          </a:prstGeom>
          <a:noFill/>
        </p:spPr>
        <p:txBody>
          <a:bodyPr wrap="square" lIns="0" tIns="0" rIns="0" bIns="0" anchor="t">
            <a:spAutoFit/>
          </a:bodyPr>
          <a:lstStyle/>
          <a:p>
            <a:pPr algn="l">
              <a:spcBef>
                <a:spcPts val="0"/>
              </a:spcBef>
              <a:spcAft>
                <a:spcPts val="0"/>
              </a:spcAft>
            </a:pPr>
            <a:r>
              <a:rPr sz="1500" b="1" i="0">
                <a:solidFill>
                  <a:srgbClr val="0E2841"/>
                </a:solidFill>
                <a:latin typeface="Aptos Display"/>
              </a:rPr>
              <a:t>Lauf es von Hand</a:t>
            </a:r>
          </a:p>
        </p:txBody>
      </p:sp>
      <p:sp>
        <p:nvSpPr>
          <p:cNvPr id="16" name="TextBox 15"/>
          <p:cNvSpPr txBox="1"/>
          <p:nvPr/>
        </p:nvSpPr>
        <p:spPr>
          <a:xfrm>
            <a:off x="8343360" y="2700000"/>
            <a:ext cx="3100000" cy="1700000"/>
          </a:xfrm>
          <a:prstGeom prst="rect">
            <a:avLst/>
          </a:prstGeom>
          <a:noFill/>
        </p:spPr>
        <p:txBody>
          <a:bodyPr wrap="square" lIns="0" tIns="0" rIns="0" bIns="0" anchor="t">
            <a:spAutoFit/>
          </a:bodyPr>
          <a:lstStyle/>
          <a:p>
            <a:pPr algn="l">
              <a:spcBef>
                <a:spcPts val="0"/>
              </a:spcBef>
              <a:spcAft>
                <a:spcPts val="0"/>
              </a:spcAft>
            </a:pPr>
            <a:r>
              <a:rPr sz="1200" b="0" i="0">
                <a:solidFill>
                  <a:srgbClr val="2B3542"/>
                </a:solidFill>
                <a:latin typeface="Space Grotesk"/>
              </a:rPr>
              <a:t>Übergib selbst und lies jede Übergabe. Erst den Koordinator, dann einen Zeitplan, wenn du vertraust.</a:t>
            </a:r>
          </a:p>
        </p:txBody>
      </p:sp>
      <p:sp>
        <p:nvSpPr>
          <p:cNvPr id="17" name="Rounded Rectangle 16"/>
          <p:cNvSpPr/>
          <p:nvPr/>
        </p:nvSpPr>
        <p:spPr>
          <a:xfrm>
            <a:off x="548640" y="4850000"/>
            <a:ext cx="5397360" cy="750000"/>
          </a:xfrm>
          <a:prstGeom prst="roundRect">
            <a:avLst>
              <a:gd name="adj" fmla="val 4500"/>
            </a:avLst>
          </a:prstGeom>
          <a:solidFill>
            <a:srgbClr val="F1EEE9"/>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spcBef>
                <a:spcPts val="0"/>
              </a:spcBef>
              <a:spcAft>
                <a:spcPts val="0"/>
              </a:spcAft>
            </a:pPr>
            <a:r>
              <a:rPr sz="1250" b="1" i="0">
                <a:solidFill>
                  <a:srgbClr val="0E2841"/>
                </a:solidFill>
                <a:latin typeface="Space Grotesk"/>
              </a:rPr>
              <a:t>🗓  Zwei Sprechstunden diese Woche, komm einfach auf Google Meet dazu</a:t>
            </a:r>
          </a:p>
        </p:txBody>
      </p:sp>
      <p:sp>
        <p:nvSpPr>
          <p:cNvPr id="18" name="Rounded Rectangle 17"/>
          <p:cNvSpPr/>
          <p:nvPr/>
        </p:nvSpPr>
        <p:spPr>
          <a:xfrm>
            <a:off x="6246000" y="4850000"/>
            <a:ext cx="5397360" cy="750000"/>
          </a:xfrm>
          <a:prstGeom prst="roundRect">
            <a:avLst>
              <a:gd name="adj" fmla="val 4500"/>
            </a:avLst>
          </a:prstGeom>
          <a:solidFill>
            <a:srgbClr val="F1EEE9"/>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spcBef>
                <a:spcPts val="0"/>
              </a:spcBef>
              <a:spcAft>
                <a:spcPts val="0"/>
              </a:spcAft>
            </a:pPr>
            <a:r>
              <a:rPr sz="1250" b="1" i="0">
                <a:solidFill>
                  <a:srgbClr val="0E2841"/>
                </a:solidFill>
                <a:latin typeface="Space Grotesk"/>
              </a:rPr>
              <a:t>🎤  Nächsten Freitag: Show &amp; Tell, bring den ersten Output deines Teams mit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AFAF9"/>
        </a:solidFill>
        <a:effectLst/>
      </p:bgPr>
    </p:bg>
    <p:spTree>
      <p:nvGrpSpPr>
        <p:cNvPr id="1" name=""/>
        <p:cNvGrpSpPr/>
        <p:nvPr/>
      </p:nvGrpSpPr>
      <p:grpSpPr>
        <a:xfrm>
          <a:off x="0" y="0"/>
          <a:ext cx="0" cy="0"/>
          <a:chOff x="0" y="0"/>
          <a:chExt cx="0" cy="0"/>
        </a:xfrm>
      </p:grpSpPr>
      <p:sp>
        <p:nvSpPr>
          <p:cNvPr id="2" name="TextBox 1"/>
          <p:cNvSpPr txBox="1"/>
          <p:nvPr/>
        </p:nvSpPr>
        <p:spPr>
          <a:xfrm>
            <a:off x="548640" y="274320"/>
            <a:ext cx="11091672" cy="169277"/>
          </a:xfrm>
          <a:prstGeom prst="rect">
            <a:avLst/>
          </a:prstGeom>
          <a:noFill/>
        </p:spPr>
        <p:txBody>
          <a:bodyPr wrap="square" lIns="0" tIns="0" rIns="0" bIns="0" anchor="t">
            <a:spAutoFit/>
          </a:bodyPr>
          <a:lstStyle/>
          <a:p>
            <a:pPr algn="l">
              <a:spcBef>
                <a:spcPts val="0"/>
              </a:spcBef>
              <a:spcAft>
                <a:spcPts val="0"/>
              </a:spcAft>
            </a:pPr>
            <a:r>
              <a:rPr sz="1100" b="1" i="0">
                <a:solidFill>
                  <a:srgbClr val="E95E4C"/>
                </a:solidFill>
                <a:latin typeface="Space Grotesk"/>
              </a:rPr>
              <a:t>AI AGENT BUILDER ACADEMY · AUGUST 2026</a:t>
            </a:r>
            <a:r>
              <a:rPr lang="en-GB" sz="1100" b="1" i="0">
                <a:solidFill>
                  <a:srgbClr val="E95E4C"/>
                </a:solidFill>
                <a:latin typeface="Space Grotesk"/>
              </a:rPr>
              <a:t/>
            </a:r>
            <a:endParaRPr sz="1100" b="1" i="0">
              <a:solidFill>
                <a:srgbClr val="E95E4C"/>
              </a:solidFill>
              <a:latin typeface="Space Grotesk"/>
            </a:endParaRPr>
          </a:p>
        </p:txBody>
      </p:sp>
      <p:sp>
        <p:nvSpPr>
          <p:cNvPr id="3" name="TextBox 2"/>
          <p:cNvSpPr txBox="1"/>
          <p:nvPr/>
        </p:nvSpPr>
        <p:spPr>
          <a:xfrm>
            <a:off x="548640" y="548640"/>
            <a:ext cx="11091672" cy="430887"/>
          </a:xfrm>
          <a:prstGeom prst="rect">
            <a:avLst/>
          </a:prstGeom>
          <a:noFill/>
        </p:spPr>
        <p:txBody>
          <a:bodyPr wrap="square" lIns="0" tIns="0" rIns="0" bIns="0" anchor="t">
            <a:spAutoFit/>
          </a:bodyPr>
          <a:lstStyle/>
          <a:p>
            <a:pPr algn="l">
              <a:spcBef>
                <a:spcPts val="0"/>
              </a:spcBef>
              <a:spcAft>
                <a:spcPts val="0"/>
              </a:spcAft>
            </a:pPr>
            <a:r>
              <a:rPr sz="2800" b="1" i="0">
                <a:solidFill>
                  <a:srgbClr val="0E2841"/>
                </a:solidFill>
                <a:latin typeface="Aptos Display"/>
              </a:rPr>
              <a:t>Die Reise in vier Wochen</a:t>
            </a:r>
            <a:r>
              <a:rPr lang="en-GB" sz="2800" b="1" i="0">
                <a:solidFill>
                  <a:srgbClr val="0E2841"/>
                </a:solidFill>
                <a:latin typeface="Aptos Display"/>
              </a:rPr>
              <a:t/>
            </a:r>
            <a:r>
              <a:rPr sz="2800" b="1" i="0">
                <a:solidFill>
                  <a:srgbClr val="0E2841"/>
                </a:solidFill>
                <a:latin typeface="Aptos Display"/>
              </a:rPr>
              <a:t/>
            </a:r>
          </a:p>
        </p:txBody>
      </p:sp>
      <p:sp>
        <p:nvSpPr>
          <p:cNvPr id="4" name="Rounded Rectangle 3"/>
          <p:cNvSpPr/>
          <p:nvPr/>
        </p:nvSpPr>
        <p:spPr>
          <a:xfrm>
            <a:off x="548640" y="2011680"/>
            <a:ext cx="2542032" cy="2286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t"/>
          <a:lstStyle/>
          <a:p>
            <a:pPr algn="l">
              <a:spcAft>
                <a:spcPts val="400"/>
              </a:spcAft>
            </a:pPr>
            <a:r>
              <a:rPr sz="1100" b="1">
                <a:solidFill>
                  <a:srgbClr val="E95E4C"/>
                </a:solidFill>
                <a:latin typeface="Space Grotesk"/>
              </a:rPr>
              <a:t>WOCHE 1</a:t>
            </a:r>
          </a:p>
          <a:p>
            <a:pPr algn="l">
              <a:spcBef>
                <a:spcPts val="0"/>
              </a:spcBef>
              <a:spcAft>
                <a:spcPts val="800"/>
              </a:spcAft>
            </a:pPr>
            <a:r>
              <a:rPr sz="1900" b="1" i="0">
                <a:solidFill>
                  <a:srgbClr val="0E2841"/>
                </a:solidFill>
                <a:latin typeface="Aptos Display"/>
              </a:rPr>
              <a:t>Der Baumeister</a:t>
            </a:r>
          </a:p>
          <a:p>
            <a:pPr algn="l">
              <a:spcBef>
                <a:spcPts val="0"/>
              </a:spcBef>
              <a:spcAft>
                <a:spcPts val="0"/>
              </a:spcAft>
            </a:pPr>
            <a:r>
              <a:rPr sz="1300" b="0" i="0">
                <a:solidFill>
                  <a:srgbClr val="2B3542"/>
                </a:solidFill>
                <a:latin typeface="Space Grotesk"/>
              </a:rPr>
              <a:t>Website oder App designt, gecodet und deployed</a:t>
            </a:r>
          </a:p>
        </p:txBody>
      </p:sp>
      <p:sp>
        <p:nvSpPr>
          <p:cNvPr id="5" name="TextBox 4"/>
          <p:cNvSpPr txBox="1"/>
          <p:nvPr/>
        </p:nvSpPr>
        <p:spPr>
          <a:xfrm>
            <a:off x="3099816" y="2926080"/>
            <a:ext cx="307848" cy="457200"/>
          </a:xfrm>
          <a:prstGeom prst="rect">
            <a:avLst/>
          </a:prstGeom>
          <a:noFill/>
        </p:spPr>
        <p:txBody>
          <a:bodyPr wrap="square" lIns="0" tIns="0" rIns="0" bIns="0" anchor="ctr">
            <a:spAutoFit/>
          </a:bodyPr>
          <a:lstStyle/>
          <a:p>
            <a:pPr algn="ctr">
              <a:spcBef>
                <a:spcPts val="0"/>
              </a:spcBef>
              <a:spcAft>
                <a:spcPts val="0"/>
              </a:spcAft>
            </a:pPr>
            <a:r>
              <a:rPr sz="1800" b="1" i="0">
                <a:solidFill>
                  <a:srgbClr val="E95E4C"/>
                </a:solidFill>
                <a:latin typeface="Space Grotesk"/>
              </a:rPr>
              <a:t>→</a:t>
            </a:r>
          </a:p>
        </p:txBody>
      </p:sp>
      <p:sp>
        <p:nvSpPr>
          <p:cNvPr id="6" name="Rounded Rectangle 5"/>
          <p:cNvSpPr/>
          <p:nvPr/>
        </p:nvSpPr>
        <p:spPr>
          <a:xfrm>
            <a:off x="3398520" y="2011680"/>
            <a:ext cx="2542032" cy="2286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t"/>
          <a:lstStyle/>
          <a:p>
            <a:pPr algn="l">
              <a:spcAft>
                <a:spcPts val="400"/>
              </a:spcAft>
            </a:pPr>
            <a:r>
              <a:rPr sz="1100" b="1">
                <a:solidFill>
                  <a:srgbClr val="E95E4C"/>
                </a:solidFill>
                <a:latin typeface="Space Grotesk"/>
              </a:rPr>
              <a:t>WOCHE 2</a:t>
            </a:r>
          </a:p>
          <a:p>
            <a:pPr algn="l">
              <a:spcBef>
                <a:spcPts val="0"/>
              </a:spcBef>
              <a:spcAft>
                <a:spcPts val="800"/>
              </a:spcAft>
            </a:pPr>
            <a:r>
              <a:rPr sz="1900" b="1" i="0">
                <a:solidFill>
                  <a:srgbClr val="0E2841"/>
                </a:solidFill>
                <a:latin typeface="Aptos Display"/>
              </a:rPr>
              <a:t>Der Automatisierer</a:t>
            </a:r>
          </a:p>
          <a:p>
            <a:pPr algn="l">
              <a:spcBef>
                <a:spcPts val="0"/>
              </a:spcBef>
              <a:spcAft>
                <a:spcPts val="0"/>
              </a:spcAft>
            </a:pPr>
            <a:r>
              <a:rPr sz="1300" b="0" i="0">
                <a:solidFill>
                  <a:srgbClr val="2B3542"/>
                </a:solidFill>
                <a:latin typeface="Space Grotesk"/>
              </a:rPr>
              <a:t>Erste Agenten: Cowork, Scheduled Tasks, Subagenten</a:t>
            </a:r>
          </a:p>
        </p:txBody>
      </p:sp>
      <p:sp>
        <p:nvSpPr>
          <p:cNvPr id="7" name="TextBox 6"/>
          <p:cNvSpPr txBox="1"/>
          <p:nvPr/>
        </p:nvSpPr>
        <p:spPr>
          <a:xfrm>
            <a:off x="5949696" y="2926080"/>
            <a:ext cx="307848" cy="457200"/>
          </a:xfrm>
          <a:prstGeom prst="rect">
            <a:avLst/>
          </a:prstGeom>
          <a:noFill/>
        </p:spPr>
        <p:txBody>
          <a:bodyPr wrap="square" lIns="0" tIns="0" rIns="0" bIns="0" anchor="ctr">
            <a:spAutoFit/>
          </a:bodyPr>
          <a:lstStyle/>
          <a:p>
            <a:pPr algn="ctr">
              <a:spcBef>
                <a:spcPts val="0"/>
              </a:spcBef>
              <a:spcAft>
                <a:spcPts val="0"/>
              </a:spcAft>
            </a:pPr>
            <a:r>
              <a:rPr sz="1800" b="1" i="0">
                <a:solidFill>
                  <a:srgbClr val="E95E4C"/>
                </a:solidFill>
                <a:latin typeface="Space Grotesk"/>
              </a:rPr>
              <a:t>→</a:t>
            </a:r>
          </a:p>
        </p:txBody>
      </p:sp>
      <p:sp>
        <p:nvSpPr>
          <p:cNvPr id="8" name="Rounded Rectangle 7"/>
          <p:cNvSpPr/>
          <p:nvPr/>
        </p:nvSpPr>
        <p:spPr>
          <a:xfrm>
            <a:off x="6248400" y="2011680"/>
            <a:ext cx="2542032" cy="2286000"/>
          </a:xfrm>
          <a:prstGeom prst="roundRect">
            <a:avLst>
              <a:gd name="adj" fmla="val 4500"/>
            </a:avLst>
          </a:prstGeom>
          <a:solidFill>
            <a:srgbClr val="0E2841"/>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t"/>
          <a:lstStyle/>
          <a:p>
            <a:pPr algn="l">
              <a:spcAft>
                <a:spcPts val="400"/>
              </a:spcAft>
            </a:pPr>
            <a:r>
              <a:rPr sz="1100" b="1">
                <a:solidFill>
                  <a:srgbClr val="E95E4C"/>
                </a:solidFill>
                <a:latin typeface="Space Grotesk"/>
              </a:rPr>
              <a:t>WOCHE 3</a:t>
            </a:r>
          </a:p>
          <a:p>
            <a:pPr algn="l">
              <a:spcBef>
                <a:spcPts val="0"/>
              </a:spcBef>
              <a:spcAft>
                <a:spcPts val="800"/>
              </a:spcAft>
            </a:pPr>
            <a:r>
              <a:rPr sz="1900" b="1" i="0">
                <a:solidFill>
                  <a:srgbClr val="FFFFFF"/>
                </a:solidFill>
                <a:latin typeface="Aptos Display"/>
              </a:rPr>
              <a:t>Der Team-Baumeister</a:t>
            </a:r>
          </a:p>
          <a:p>
            <a:pPr algn="l">
              <a:spcBef>
                <a:spcPts val="0"/>
              </a:spcBef>
              <a:spcAft>
                <a:spcPts val="0"/>
              </a:spcAft>
            </a:pPr>
            <a:r>
              <a:rPr sz="1300" b="0" i="0">
                <a:solidFill>
                  <a:srgbClr val="D8E2EF"/>
                </a:solidFill>
                <a:latin typeface="Space Grotesk"/>
              </a:rPr>
              <a:t>Ein Team aus KI-Agenten, das zusammenarbeitet</a:t>
            </a:r>
          </a:p>
        </p:txBody>
      </p:sp>
      <p:sp>
        <p:nvSpPr>
          <p:cNvPr id="9" name="TextBox 8"/>
          <p:cNvSpPr txBox="1"/>
          <p:nvPr/>
        </p:nvSpPr>
        <p:spPr>
          <a:xfrm>
            <a:off x="8799576" y="2926080"/>
            <a:ext cx="307848" cy="457200"/>
          </a:xfrm>
          <a:prstGeom prst="rect">
            <a:avLst/>
          </a:prstGeom>
          <a:noFill/>
        </p:spPr>
        <p:txBody>
          <a:bodyPr wrap="square" lIns="0" tIns="0" rIns="0" bIns="0" anchor="ctr">
            <a:spAutoFit/>
          </a:bodyPr>
          <a:lstStyle/>
          <a:p>
            <a:pPr algn="ctr">
              <a:spcBef>
                <a:spcPts val="0"/>
              </a:spcBef>
              <a:spcAft>
                <a:spcPts val="0"/>
              </a:spcAft>
            </a:pPr>
            <a:r>
              <a:rPr sz="1800" b="1" i="0">
                <a:solidFill>
                  <a:srgbClr val="E95E4C"/>
                </a:solidFill>
                <a:latin typeface="Space Grotesk"/>
              </a:rPr>
              <a:t>→</a:t>
            </a:r>
          </a:p>
        </p:txBody>
      </p:sp>
      <p:sp>
        <p:nvSpPr>
          <p:cNvPr id="10" name="Rounded Rectangle 9"/>
          <p:cNvSpPr/>
          <p:nvPr/>
        </p:nvSpPr>
        <p:spPr>
          <a:xfrm>
            <a:off x="9098280" y="2011680"/>
            <a:ext cx="2542032" cy="2286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t"/>
          <a:lstStyle/>
          <a:p>
            <a:pPr algn="l">
              <a:spcAft>
                <a:spcPts val="400"/>
              </a:spcAft>
            </a:pPr>
            <a:r>
              <a:rPr sz="1100" b="1">
                <a:solidFill>
                  <a:srgbClr val="E95E4C"/>
                </a:solidFill>
                <a:latin typeface="Space Grotesk"/>
              </a:rPr>
              <a:t>WOCHE 4</a:t>
            </a:r>
          </a:p>
          <a:p>
            <a:pPr algn="l">
              <a:spcBef>
                <a:spcPts val="0"/>
              </a:spcBef>
              <a:spcAft>
                <a:spcPts val="800"/>
              </a:spcAft>
            </a:pPr>
            <a:r>
              <a:rPr sz="1900" b="1" i="0">
                <a:solidFill>
                  <a:srgbClr val="0E2841"/>
                </a:solidFill>
                <a:latin typeface="Aptos Display"/>
              </a:rPr>
              <a:t>Der Stabschef</a:t>
            </a:r>
          </a:p>
          <a:p>
            <a:pPr algn="l">
              <a:spcBef>
                <a:spcPts val="0"/>
              </a:spcBef>
              <a:spcAft>
                <a:spcPts val="0"/>
              </a:spcAft>
            </a:pPr>
            <a:r>
              <a:rPr sz="1300" b="0" i="0">
                <a:solidFill>
                  <a:srgbClr val="2B3542"/>
                </a:solidFill>
                <a:latin typeface="Space Grotesk"/>
              </a:rPr>
              <a:t>Agenten, die arbeiten, während du schläfst</a:t>
            </a:r>
          </a:p>
        </p:txBody>
      </p:sp>
      <p:sp>
        <p:nvSpPr>
          <p:cNvPr id="11" name="TextBox 10"/>
          <p:cNvSpPr txBox="1"/>
          <p:nvPr/>
        </p:nvSpPr>
        <p:spPr>
          <a:xfrm>
            <a:off x="548640" y="5029200"/>
            <a:ext cx="11091672" cy="548640"/>
          </a:xfrm>
          <a:prstGeom prst="rect">
            <a:avLst/>
          </a:prstGeom>
          <a:noFill/>
        </p:spPr>
        <p:txBody>
          <a:bodyPr wrap="square" lIns="0" tIns="0" rIns="0" bIns="0" anchor="t">
            <a:spAutoFit/>
          </a:bodyPr>
          <a:lstStyle/>
          <a:p>
            <a:pPr algn="ctr">
              <a:spcBef>
                <a:spcPts val="0"/>
              </a:spcBef>
              <a:spcAft>
                <a:spcPts val="600"/>
              </a:spcAft>
            </a:pPr>
            <a:r>
              <a:rPr sz="1800" b="1" i="0">
                <a:solidFill>
                  <a:srgbClr val="E95E4C"/>
                </a:solidFill>
                <a:latin typeface="Space Grotesk"/>
              </a:rPr>
              <a:t>Heute wirst du befördert: von einem Agenten zum Leiten eines Teams.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AFAF9"/>
        </a:solidFill>
        <a:effectLst/>
      </p:bgPr>
    </p:bg>
    <p:spTree>
      <p:nvGrpSpPr>
        <p:cNvPr id="1" name=""/>
        <p:cNvGrpSpPr/>
        <p:nvPr/>
      </p:nvGrpSpPr>
      <p:grpSpPr>
        <a:xfrm>
          <a:off x="0" y="0"/>
          <a:ext cx="0" cy="0"/>
          <a:chOff x="0" y="0"/>
          <a:chExt cx="0" cy="0"/>
        </a:xfrm>
      </p:grpSpPr>
      <p:sp>
        <p:nvSpPr>
          <p:cNvPr id="2" name="TextBox 1"/>
          <p:cNvSpPr txBox="1"/>
          <p:nvPr/>
        </p:nvSpPr>
        <p:spPr>
          <a:xfrm>
            <a:off x="548640" y="274320"/>
            <a:ext cx="11094720" cy="260000"/>
          </a:xfrm>
          <a:prstGeom prst="rect">
            <a:avLst/>
          </a:prstGeom>
          <a:noFill/>
        </p:spPr>
        <p:txBody>
          <a:bodyPr wrap="square" lIns="0" tIns="0" rIns="0" bIns="0" anchor="t">
            <a:spAutoFit/>
          </a:bodyPr>
          <a:lstStyle/>
          <a:p>
            <a:pPr algn="l">
              <a:spcBef>
                <a:spcPts val="0"/>
              </a:spcBef>
              <a:spcAft>
                <a:spcPts val="0"/>
              </a:spcAft>
            </a:pPr>
            <a:r>
              <a:rPr sz="1100" b="1" i="0">
                <a:solidFill>
                  <a:srgbClr val="E95E4C"/>
                </a:solidFill>
                <a:latin typeface="Space Grotesk"/>
              </a:rPr>
              <a:t>AI AGENT BUILDER ACADEMY · AUGUST 2026</a:t>
            </a:r>
          </a:p>
        </p:txBody>
      </p:sp>
      <p:sp>
        <p:nvSpPr>
          <p:cNvPr id="3" name="TextBox 2"/>
          <p:cNvSpPr txBox="1"/>
          <p:nvPr/>
        </p:nvSpPr>
        <p:spPr>
          <a:xfrm>
            <a:off x="548640" y="548640"/>
            <a:ext cx="11094720" cy="430887"/>
          </a:xfrm>
          <a:prstGeom prst="rect">
            <a:avLst/>
          </a:prstGeom>
          <a:noFill/>
        </p:spPr>
        <p:txBody>
          <a:bodyPr wrap="square" lIns="0" tIns="0" rIns="0" bIns="0" anchor="t">
            <a:spAutoFit/>
          </a:bodyPr>
          <a:lstStyle/>
          <a:p>
            <a:pPr algn="l">
              <a:spcBef>
                <a:spcPts val="0"/>
              </a:spcBef>
              <a:spcAft>
                <a:spcPts val="0"/>
              </a:spcAft>
            </a:pPr>
            <a:r>
              <a:rPr lang="en-GB" sz="2800" b="1" i="0">
                <a:solidFill>
                  <a:srgbClr val="0E2841"/>
                </a:solidFill>
                <a:latin typeface="Aptos Display"/>
              </a:rPr>
              <a:t>Ein Agenten-Team führen</a:t>
            </a:r>
            <a:endParaRPr sz="2800" b="1" i="0">
              <a:solidFill>
                <a:srgbClr val="0E2841"/>
              </a:solidFill>
              <a:latin typeface="Aptos Display"/>
            </a:endParaRPr>
          </a:p>
        </p:txBody>
      </p:sp>
      <p:sp>
        <p:nvSpPr>
          <p:cNvPr id="4" name="TextBox 3"/>
          <p:cNvSpPr txBox="1"/>
          <p:nvPr/>
        </p:nvSpPr>
        <p:spPr>
          <a:xfrm>
            <a:off x="548640" y="1130000"/>
            <a:ext cx="11094720" cy="320000"/>
          </a:xfrm>
          <a:prstGeom prst="rect">
            <a:avLst/>
          </a:prstGeom>
          <a:noFill/>
        </p:spPr>
        <p:txBody>
          <a:bodyPr wrap="square" lIns="0" tIns="0" rIns="0" bIns="0" anchor="t">
            <a:spAutoFit/>
          </a:bodyPr>
          <a:lstStyle/>
          <a:p>
            <a:pPr algn="l">
              <a:spcBef>
                <a:spcPts val="0"/>
              </a:spcBef>
              <a:spcAft>
                <a:spcPts val="0"/>
              </a:spcAft>
            </a:pPr>
            <a:r>
              <a:rPr sz="1400" b="0" i="0">
                <a:solidFill>
                  <a:srgbClr val="5A6370"/>
                </a:solidFill>
                <a:latin typeface="Space Grotesk"/>
              </a:rPr>
              <a:t>Von einem Agenten zu einem sicheren, funktionierenden Team, Stufe für Stufe.</a:t>
            </a:r>
          </a:p>
        </p:txBody>
      </p:sp>
      <p:sp>
        <p:nvSpPr>
          <p:cNvPr id="5" name="Rounded Rectangle 4"/>
          <p:cNvSpPr/>
          <p:nvPr/>
        </p:nvSpPr>
        <p:spPr>
          <a:xfrm>
            <a:off x="548640" y="5250000"/>
            <a:ext cx="1720000" cy="68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endParaRPr/>
          </a:p>
        </p:txBody>
      </p:sp>
      <p:sp>
        <p:nvSpPr>
          <p:cNvPr id="6" name="Oval 5"/>
          <p:cNvSpPr/>
          <p:nvPr/>
        </p:nvSpPr>
        <p:spPr>
          <a:xfrm>
            <a:off x="698640" y="5440000"/>
            <a:ext cx="300000" cy="300000"/>
          </a:xfrm>
          <a:prstGeom prst="ellipse">
            <a:avLst/>
          </a:prstGeom>
          <a:solidFill>
            <a:srgbClr val="E95E4C"/>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sz="1200" b="1" i="0">
                <a:solidFill>
                  <a:srgbClr val="FFFFFF"/>
                </a:solidFill>
                <a:latin typeface="Space Grotesk"/>
              </a:rPr>
              <a:t>1</a:t>
            </a:r>
          </a:p>
        </p:txBody>
      </p:sp>
      <p:sp>
        <p:nvSpPr>
          <p:cNvPr id="7" name="TextBox 6"/>
          <p:cNvSpPr txBox="1"/>
          <p:nvPr/>
        </p:nvSpPr>
        <p:spPr>
          <a:xfrm>
            <a:off x="1028640" y="5250000"/>
            <a:ext cx="1260000" cy="680000"/>
          </a:xfrm>
          <a:prstGeom prst="rect">
            <a:avLst/>
          </a:prstGeom>
          <a:noFill/>
        </p:spPr>
        <p:txBody>
          <a:bodyPr wrap="none" lIns="0" tIns="0" rIns="0" bIns="0" anchor="ctr">
            <a:spAutoFit/>
          </a:bodyPr>
          <a:lstStyle/>
          <a:p>
            <a:pPr algn="l">
              <a:spcBef>
                <a:spcPts val="0"/>
              </a:spcBef>
              <a:spcAft>
                <a:spcPts val="0"/>
              </a:spcAft>
            </a:pPr>
            <a:r>
              <a:rPr sz="1400" b="1" i="0">
                <a:solidFill>
                  <a:srgbClr val="0E2841"/>
                </a:solidFill>
                <a:latin typeface="Aptos Display"/>
              </a:rPr>
              <a:t>Agent</a:t>
            </a:r>
          </a:p>
        </p:txBody>
      </p:sp>
      <p:sp>
        <p:nvSpPr>
          <p:cNvPr id="8" name="Rounded Rectangle 7"/>
          <p:cNvSpPr/>
          <p:nvPr/>
        </p:nvSpPr>
        <p:spPr>
          <a:xfrm>
            <a:off x="2398640" y="4620000"/>
            <a:ext cx="1720000" cy="68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endParaRPr/>
          </a:p>
        </p:txBody>
      </p:sp>
      <p:sp>
        <p:nvSpPr>
          <p:cNvPr id="9" name="Oval 8"/>
          <p:cNvSpPr/>
          <p:nvPr/>
        </p:nvSpPr>
        <p:spPr>
          <a:xfrm>
            <a:off x="2548640" y="4810000"/>
            <a:ext cx="300000" cy="300000"/>
          </a:xfrm>
          <a:prstGeom prst="ellipse">
            <a:avLst/>
          </a:prstGeom>
          <a:solidFill>
            <a:srgbClr val="E95E4C"/>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sz="1200" b="1" i="0">
                <a:solidFill>
                  <a:srgbClr val="FFFFFF"/>
                </a:solidFill>
                <a:latin typeface="Space Grotesk"/>
              </a:rPr>
              <a:t>2</a:t>
            </a:r>
          </a:p>
        </p:txBody>
      </p:sp>
      <p:sp>
        <p:nvSpPr>
          <p:cNvPr id="10" name="TextBox 9"/>
          <p:cNvSpPr txBox="1"/>
          <p:nvPr/>
        </p:nvSpPr>
        <p:spPr>
          <a:xfrm>
            <a:off x="2878640" y="4620000"/>
            <a:ext cx="1260000" cy="680000"/>
          </a:xfrm>
          <a:prstGeom prst="rect">
            <a:avLst/>
          </a:prstGeom>
          <a:noFill/>
        </p:spPr>
        <p:txBody>
          <a:bodyPr wrap="none" lIns="0" tIns="0" rIns="0" bIns="0" anchor="ctr">
            <a:spAutoFit/>
          </a:bodyPr>
          <a:lstStyle/>
          <a:p>
            <a:pPr algn="l">
              <a:spcBef>
                <a:spcPts val="0"/>
              </a:spcBef>
              <a:spcAft>
                <a:spcPts val="0"/>
              </a:spcAft>
            </a:pPr>
            <a:r>
              <a:rPr sz="1400" b="1" i="0">
                <a:solidFill>
                  <a:srgbClr val="0E2841"/>
                </a:solidFill>
                <a:latin typeface="Aptos Display"/>
              </a:rPr>
              <a:t>Team</a:t>
            </a:r>
          </a:p>
        </p:txBody>
      </p:sp>
      <p:sp>
        <p:nvSpPr>
          <p:cNvPr id="11" name="Rounded Rectangle 10"/>
          <p:cNvSpPr/>
          <p:nvPr/>
        </p:nvSpPr>
        <p:spPr>
          <a:xfrm>
            <a:off x="4248640" y="3990000"/>
            <a:ext cx="1720000" cy="68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endParaRPr/>
          </a:p>
        </p:txBody>
      </p:sp>
      <p:sp>
        <p:nvSpPr>
          <p:cNvPr id="12" name="Oval 11"/>
          <p:cNvSpPr/>
          <p:nvPr/>
        </p:nvSpPr>
        <p:spPr>
          <a:xfrm>
            <a:off x="4398640" y="4180000"/>
            <a:ext cx="300000" cy="300000"/>
          </a:xfrm>
          <a:prstGeom prst="ellipse">
            <a:avLst/>
          </a:prstGeom>
          <a:solidFill>
            <a:srgbClr val="E95E4C"/>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sz="1200" b="1" i="0">
                <a:solidFill>
                  <a:srgbClr val="FFFFFF"/>
                </a:solidFill>
                <a:latin typeface="Space Grotesk"/>
              </a:rPr>
              <a:t>3</a:t>
            </a:r>
          </a:p>
        </p:txBody>
      </p:sp>
      <p:sp>
        <p:nvSpPr>
          <p:cNvPr id="13" name="TextBox 12"/>
          <p:cNvSpPr txBox="1"/>
          <p:nvPr/>
        </p:nvSpPr>
        <p:spPr>
          <a:xfrm>
            <a:off x="4728640" y="3990000"/>
            <a:ext cx="1260000" cy="680000"/>
          </a:xfrm>
          <a:prstGeom prst="rect">
            <a:avLst/>
          </a:prstGeom>
          <a:noFill/>
        </p:spPr>
        <p:txBody>
          <a:bodyPr wrap="none" lIns="0" tIns="0" rIns="0" bIns="0" anchor="ctr">
            <a:spAutoFit/>
          </a:bodyPr>
          <a:lstStyle/>
          <a:p>
            <a:pPr algn="l">
              <a:spcBef>
                <a:spcPts val="0"/>
              </a:spcBef>
              <a:spcAft>
                <a:spcPts val="0"/>
              </a:spcAft>
            </a:pPr>
            <a:r>
              <a:rPr sz="1400" b="1" i="0">
                <a:solidFill>
                  <a:srgbClr val="0E2841"/>
                </a:solidFill>
                <a:latin typeface="Aptos Display"/>
              </a:rPr>
              <a:t>Übergabe</a:t>
            </a:r>
          </a:p>
        </p:txBody>
      </p:sp>
      <p:sp>
        <p:nvSpPr>
          <p:cNvPr id="14" name="Rounded Rectangle 13"/>
          <p:cNvSpPr/>
          <p:nvPr/>
        </p:nvSpPr>
        <p:spPr>
          <a:xfrm>
            <a:off x="6098640" y="3360000"/>
            <a:ext cx="1720000" cy="68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endParaRPr/>
          </a:p>
        </p:txBody>
      </p:sp>
      <p:sp>
        <p:nvSpPr>
          <p:cNvPr id="15" name="Oval 14"/>
          <p:cNvSpPr/>
          <p:nvPr/>
        </p:nvSpPr>
        <p:spPr>
          <a:xfrm>
            <a:off x="6248640" y="3550000"/>
            <a:ext cx="300000" cy="300000"/>
          </a:xfrm>
          <a:prstGeom prst="ellipse">
            <a:avLst/>
          </a:prstGeom>
          <a:solidFill>
            <a:srgbClr val="E95E4C"/>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sz="1200" b="1" i="0">
                <a:solidFill>
                  <a:srgbClr val="FFFFFF"/>
                </a:solidFill>
                <a:latin typeface="Space Grotesk"/>
              </a:rPr>
              <a:t>4</a:t>
            </a:r>
          </a:p>
        </p:txBody>
      </p:sp>
      <p:sp>
        <p:nvSpPr>
          <p:cNvPr id="16" name="TextBox 15"/>
          <p:cNvSpPr txBox="1"/>
          <p:nvPr/>
        </p:nvSpPr>
        <p:spPr>
          <a:xfrm>
            <a:off x="6578640" y="3360000"/>
            <a:ext cx="1260000" cy="680000"/>
          </a:xfrm>
          <a:prstGeom prst="rect">
            <a:avLst/>
          </a:prstGeom>
          <a:noFill/>
        </p:spPr>
        <p:txBody>
          <a:bodyPr wrap="none" lIns="0" tIns="0" rIns="0" bIns="0" anchor="ctr">
            <a:spAutoFit/>
          </a:bodyPr>
          <a:lstStyle/>
          <a:p>
            <a:pPr algn="l">
              <a:spcBef>
                <a:spcPts val="0"/>
              </a:spcBef>
              <a:spcAft>
                <a:spcPts val="0"/>
              </a:spcAft>
            </a:pPr>
            <a:r>
              <a:rPr sz="1400" b="1" i="0">
                <a:solidFill>
                  <a:srgbClr val="0E2841"/>
                </a:solidFill>
                <a:latin typeface="Aptos Display"/>
              </a:rPr>
              <a:t>Koordinator</a:t>
            </a:r>
          </a:p>
        </p:txBody>
      </p:sp>
      <p:sp>
        <p:nvSpPr>
          <p:cNvPr id="17" name="Rounded Rectangle 16"/>
          <p:cNvSpPr/>
          <p:nvPr/>
        </p:nvSpPr>
        <p:spPr>
          <a:xfrm>
            <a:off x="7948640" y="2730000"/>
            <a:ext cx="1720000" cy="68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endParaRPr/>
          </a:p>
        </p:txBody>
      </p:sp>
      <p:sp>
        <p:nvSpPr>
          <p:cNvPr id="18" name="Oval 17"/>
          <p:cNvSpPr/>
          <p:nvPr/>
        </p:nvSpPr>
        <p:spPr>
          <a:xfrm>
            <a:off x="8098640" y="2920000"/>
            <a:ext cx="300000" cy="300000"/>
          </a:xfrm>
          <a:prstGeom prst="ellipse">
            <a:avLst/>
          </a:prstGeom>
          <a:solidFill>
            <a:srgbClr val="E95E4C"/>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sz="1200" b="1" i="0">
                <a:solidFill>
                  <a:srgbClr val="FFFFFF"/>
                </a:solidFill>
                <a:latin typeface="Space Grotesk"/>
              </a:rPr>
              <a:t>5</a:t>
            </a:r>
          </a:p>
        </p:txBody>
      </p:sp>
      <p:sp>
        <p:nvSpPr>
          <p:cNvPr id="19" name="TextBox 18"/>
          <p:cNvSpPr txBox="1"/>
          <p:nvPr/>
        </p:nvSpPr>
        <p:spPr>
          <a:xfrm>
            <a:off x="8428640" y="2730000"/>
            <a:ext cx="1260000" cy="680000"/>
          </a:xfrm>
          <a:prstGeom prst="rect">
            <a:avLst/>
          </a:prstGeom>
          <a:noFill/>
        </p:spPr>
        <p:txBody>
          <a:bodyPr wrap="none" lIns="0" tIns="0" rIns="0" bIns="0" anchor="ctr">
            <a:spAutoFit/>
          </a:bodyPr>
          <a:lstStyle/>
          <a:p>
            <a:pPr algn="l">
              <a:spcBef>
                <a:spcPts val="0"/>
              </a:spcBef>
              <a:spcAft>
                <a:spcPts val="0"/>
              </a:spcAft>
            </a:pPr>
            <a:r>
              <a:rPr sz="1400" b="1" i="0">
                <a:solidFill>
                  <a:srgbClr val="0E2841"/>
                </a:solidFill>
                <a:latin typeface="Aptos Display"/>
              </a:rPr>
              <a:t>Auslöser</a:t>
            </a:r>
          </a:p>
        </p:txBody>
      </p:sp>
      <p:sp>
        <p:nvSpPr>
          <p:cNvPr id="20" name="Rounded Rectangle 19"/>
          <p:cNvSpPr/>
          <p:nvPr/>
        </p:nvSpPr>
        <p:spPr>
          <a:xfrm>
            <a:off x="9798640" y="2100000"/>
            <a:ext cx="1720000" cy="68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endParaRPr/>
          </a:p>
        </p:txBody>
      </p:sp>
      <p:sp>
        <p:nvSpPr>
          <p:cNvPr id="21" name="Oval 20"/>
          <p:cNvSpPr/>
          <p:nvPr/>
        </p:nvSpPr>
        <p:spPr>
          <a:xfrm>
            <a:off x="9948640" y="2290000"/>
            <a:ext cx="300000" cy="300000"/>
          </a:xfrm>
          <a:prstGeom prst="ellipse">
            <a:avLst/>
          </a:prstGeom>
          <a:solidFill>
            <a:srgbClr val="E95E4C"/>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sz="1200" b="1" i="0">
                <a:solidFill>
                  <a:srgbClr val="FFFFFF"/>
                </a:solidFill>
                <a:latin typeface="Space Grotesk"/>
              </a:rPr>
              <a:t>6</a:t>
            </a:r>
          </a:p>
        </p:txBody>
      </p:sp>
      <p:sp>
        <p:nvSpPr>
          <p:cNvPr id="22" name="TextBox 21"/>
          <p:cNvSpPr txBox="1"/>
          <p:nvPr/>
        </p:nvSpPr>
        <p:spPr>
          <a:xfrm>
            <a:off x="10278640" y="2100000"/>
            <a:ext cx="1260000" cy="680000"/>
          </a:xfrm>
          <a:prstGeom prst="rect">
            <a:avLst/>
          </a:prstGeom>
          <a:noFill/>
        </p:spPr>
        <p:txBody>
          <a:bodyPr wrap="none" lIns="0" tIns="0" rIns="0" bIns="0" anchor="ctr">
            <a:spAutoFit/>
          </a:bodyPr>
          <a:lstStyle/>
          <a:p>
            <a:pPr algn="l">
              <a:spcBef>
                <a:spcPts val="0"/>
              </a:spcBef>
              <a:spcAft>
                <a:spcPts val="0"/>
              </a:spcAft>
            </a:pPr>
            <a:r>
              <a:rPr sz="1400" b="1" i="0">
                <a:solidFill>
                  <a:srgbClr val="0E2841"/>
                </a:solidFill>
                <a:latin typeface="Aptos Display"/>
              </a:rPr>
              <a:t>Leitplanken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AFAF9"/>
        </a:solidFill>
        <a:effectLst/>
      </p:bgPr>
    </p:bg>
    <p:spTree>
      <p:nvGrpSpPr>
        <p:cNvPr id="1" name=""/>
        <p:cNvGrpSpPr/>
        <p:nvPr/>
      </p:nvGrpSpPr>
      <p:grpSpPr>
        <a:xfrm>
          <a:off x="0" y="0"/>
          <a:ext cx="0" cy="0"/>
          <a:chOff x="0" y="0"/>
          <a:chExt cx="0" cy="0"/>
        </a:xfrm>
      </p:grpSpPr>
      <p:sp>
        <p:nvSpPr>
          <p:cNvPr id="2" name="TextBox 1"/>
          <p:cNvSpPr txBox="1"/>
          <p:nvPr/>
        </p:nvSpPr>
        <p:spPr>
          <a:xfrm>
            <a:off x="548640" y="274320"/>
            <a:ext cx="11094720" cy="260000"/>
          </a:xfrm>
          <a:prstGeom prst="rect">
            <a:avLst/>
          </a:prstGeom>
          <a:noFill/>
        </p:spPr>
        <p:txBody>
          <a:bodyPr wrap="square" lIns="0" tIns="0" rIns="0" bIns="0" anchor="t">
            <a:spAutoFit/>
          </a:bodyPr>
          <a:lstStyle/>
          <a:p>
            <a:pPr algn="l">
              <a:spcBef>
                <a:spcPts val="0"/>
              </a:spcBef>
              <a:spcAft>
                <a:spcPts val="0"/>
              </a:spcAft>
            </a:pPr>
            <a:r>
              <a:rPr sz="1100" b="1" i="0">
                <a:solidFill>
                  <a:srgbClr val="E95E4C"/>
                </a:solidFill>
                <a:latin typeface="Space Grotesk"/>
              </a:rPr>
              <a:t>AI AGENT BUILDER ACADEMY · AUGUST 2026</a:t>
            </a:r>
          </a:p>
        </p:txBody>
      </p:sp>
      <p:sp>
        <p:nvSpPr>
          <p:cNvPr id="3" name="TextBox 2"/>
          <p:cNvSpPr txBox="1"/>
          <p:nvPr/>
        </p:nvSpPr>
        <p:spPr>
          <a:xfrm>
            <a:off x="548640" y="548640"/>
            <a:ext cx="11094720" cy="540000"/>
          </a:xfrm>
          <a:prstGeom prst="rect">
            <a:avLst/>
          </a:prstGeom>
          <a:noFill/>
        </p:spPr>
        <p:txBody>
          <a:bodyPr wrap="square" lIns="0" tIns="0" rIns="0" bIns="0" anchor="t">
            <a:spAutoFit/>
          </a:bodyPr>
          <a:lstStyle/>
          <a:p>
            <a:pPr algn="l">
              <a:spcBef>
                <a:spcPts val="0"/>
              </a:spcBef>
              <a:spcAft>
                <a:spcPts val="0"/>
              </a:spcAft>
            </a:pPr>
            <a:r>
              <a:rPr sz="2800" b="1" i="0">
                <a:solidFill>
                  <a:srgbClr val="0E2841"/>
                </a:solidFill>
                <a:latin typeface="Aptos Display"/>
              </a:rPr>
              <a:t>Stufe 1: Der Agent</a:t>
            </a:r>
          </a:p>
        </p:txBody>
      </p:sp>
      <p:sp>
        <p:nvSpPr>
          <p:cNvPr id="4" name="TextBox 3"/>
          <p:cNvSpPr txBox="1"/>
          <p:nvPr/>
        </p:nvSpPr>
        <p:spPr>
          <a:xfrm>
            <a:off x="548640" y="1130000"/>
            <a:ext cx="11094720" cy="320000"/>
          </a:xfrm>
          <a:prstGeom prst="rect">
            <a:avLst/>
          </a:prstGeom>
          <a:noFill/>
        </p:spPr>
        <p:txBody>
          <a:bodyPr wrap="square" lIns="0" tIns="0" rIns="0" bIns="0" anchor="t">
            <a:spAutoFit/>
          </a:bodyPr>
          <a:lstStyle/>
          <a:p>
            <a:pPr algn="l">
              <a:spcBef>
                <a:spcPts val="0"/>
              </a:spcBef>
              <a:spcAft>
                <a:spcPts val="0"/>
              </a:spcAft>
            </a:pPr>
            <a:r>
              <a:rPr sz="1400" b="0" i="0">
                <a:solidFill>
                  <a:srgbClr val="5A6370"/>
                </a:solidFill>
                <a:latin typeface="Space Grotesk"/>
              </a:rPr>
              <a:t>Ein Chatbot beantwortet eine Frage. Ein Agent übernimmt ein Ziel.</a:t>
            </a:r>
          </a:p>
        </p:txBody>
      </p:sp>
      <p:sp>
        <p:nvSpPr>
          <p:cNvPr id="5" name="Rounded Rectangle 4"/>
          <p:cNvSpPr/>
          <p:nvPr/>
        </p:nvSpPr>
        <p:spPr>
          <a:xfrm>
            <a:off x="548640" y="1650000"/>
            <a:ext cx="5100000" cy="335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endParaRPr/>
          </a:p>
        </p:txBody>
      </p:sp>
      <p:sp>
        <p:nvSpPr>
          <p:cNvPr id="6" name="Rounded Rectangle 5"/>
          <p:cNvSpPr/>
          <p:nvPr/>
        </p:nvSpPr>
        <p:spPr>
          <a:xfrm>
            <a:off x="2448640" y="1900000"/>
            <a:ext cx="1300000" cy="330000"/>
          </a:xfrm>
          <a:prstGeom prst="roundRect">
            <a:avLst>
              <a:gd name="adj" fmla="val 35000"/>
            </a:avLst>
          </a:prstGeom>
          <a:solidFill>
            <a:srgbClr val="F1EEE9"/>
          </a:solidFill>
          <a:ln>
            <a:noFill/>
          </a:ln>
          <a:effectLst/>
        </p:spPr>
        <p:style>
          <a:lnRef idx="1">
            <a:schemeClr val="accent1"/>
          </a:lnRef>
          <a:fillRef idx="3">
            <a:schemeClr val="accent1"/>
          </a:fillRef>
          <a:effectRef idx="2">
            <a:schemeClr val="accent1"/>
          </a:effectRef>
          <a:fontRef idx="minor">
            <a:schemeClr val="lt1"/>
          </a:fontRef>
        </p:style>
        <p:txBody>
          <a:bodyPr wrap="square" lIns="40000" tIns="20000" rIns="40000" bIns="20000" rtlCol="0" anchor="ctr"/>
          <a:lstStyle/>
          <a:p>
            <a:pPr algn="ctr">
              <a:spcBef>
                <a:spcPts val="0"/>
              </a:spcBef>
              <a:spcAft>
                <a:spcPts val="0"/>
              </a:spcAft>
            </a:pPr>
            <a:r>
              <a:rPr lang="en-GB" sz="1100" b="1" i="0">
                <a:solidFill>
                  <a:srgbClr val="5A6370"/>
                </a:solidFill>
                <a:latin typeface="Space Grotesk"/>
              </a:rPr>
              <a:t>CHATBOT</a:t>
            </a:r>
            <a:endParaRPr sz="1100" b="1" i="0">
              <a:solidFill>
                <a:srgbClr val="5A6370"/>
              </a:solidFill>
              <a:latin typeface="Space Grotesk"/>
            </a:endParaRPr>
          </a:p>
        </p:txBody>
      </p:sp>
      <p:sp>
        <p:nvSpPr>
          <p:cNvPr id="7" name="TextBox 6"/>
          <p:cNvSpPr txBox="1"/>
          <p:nvPr/>
        </p:nvSpPr>
        <p:spPr>
          <a:xfrm>
            <a:off x="798640" y="2480000"/>
            <a:ext cx="4600000" cy="369332"/>
          </a:xfrm>
          <a:prstGeom prst="rect">
            <a:avLst/>
          </a:prstGeom>
          <a:noFill/>
        </p:spPr>
        <p:txBody>
          <a:bodyPr wrap="square" lIns="0" tIns="0" rIns="0" bIns="0" anchor="t">
            <a:spAutoFit/>
          </a:bodyPr>
          <a:lstStyle/>
          <a:p>
            <a:pPr algn="ctr">
              <a:spcBef>
                <a:spcPts val="0"/>
              </a:spcBef>
              <a:spcAft>
                <a:spcPts val="0"/>
              </a:spcAft>
            </a:pPr>
            <a:r>
              <a:rPr sz="2400" b="1" i="0">
                <a:solidFill>
                  <a:srgbClr val="0E2841"/>
                </a:solidFill>
                <a:latin typeface="Aptos Display"/>
              </a:rPr>
              <a:t>„Wie schneide ich die Zwiebeln?“</a:t>
            </a:r>
            <a:r>
              <a:rPr lang="en-GB" sz="2400" b="1" i="0">
                <a:solidFill>
                  <a:srgbClr val="0E2841"/>
                </a:solidFill>
                <a:latin typeface="Aptos Display"/>
              </a:rPr>
              <a:t/>
            </a:r>
            <a:r>
              <a:rPr lang="en-GB" sz="2400" b="1">
                <a:solidFill>
                  <a:srgbClr val="0E2841"/>
                </a:solidFill>
                <a:latin typeface="Aptos Display"/>
              </a:rPr>
              <a:t/>
            </a:r>
            <a:r>
              <a:rPr sz="2400" b="1" i="0">
                <a:solidFill>
                  <a:srgbClr val="0E2841"/>
                </a:solidFill>
                <a:latin typeface="Aptos Display"/>
              </a:rPr>
              <a:t/>
            </a:r>
            <a:r>
              <a:rPr lang="en-GB" sz="2400" b="1" i="0">
                <a:solidFill>
                  <a:srgbClr val="0E2841"/>
                </a:solidFill>
                <a:latin typeface="Aptos Display"/>
              </a:rPr>
              <a:t/>
            </a:r>
            <a:r>
              <a:rPr sz="2400" b="1" i="0">
                <a:solidFill>
                  <a:srgbClr val="0E2841"/>
                </a:solidFill>
                <a:latin typeface="Aptos Display"/>
              </a:rPr>
              <a:t/>
            </a:r>
          </a:p>
        </p:txBody>
      </p:sp>
      <p:sp>
        <p:nvSpPr>
          <p:cNvPr id="8" name="TextBox 7"/>
          <p:cNvSpPr txBox="1"/>
          <p:nvPr/>
        </p:nvSpPr>
        <p:spPr>
          <a:xfrm>
            <a:off x="1048640" y="3230000"/>
            <a:ext cx="4100000" cy="200055"/>
          </a:xfrm>
          <a:prstGeom prst="rect">
            <a:avLst/>
          </a:prstGeom>
          <a:noFill/>
        </p:spPr>
        <p:txBody>
          <a:bodyPr wrap="square" lIns="0" tIns="0" rIns="0" bIns="0" anchor="t">
            <a:spAutoFit/>
          </a:bodyPr>
          <a:lstStyle/>
          <a:p>
            <a:pPr algn="ctr">
              <a:spcBef>
                <a:spcPts val="0"/>
              </a:spcBef>
              <a:spcAft>
                <a:spcPts val="0"/>
              </a:spcAft>
            </a:pPr>
            <a:r>
              <a:rPr sz="1300" b="0" i="0">
                <a:solidFill>
                  <a:srgbClr val="2B3542"/>
                </a:solidFill>
                <a:latin typeface="Space Grotesk"/>
              </a:rPr>
              <a:t>Eine Frage, eine Antwort</a:t>
            </a:r>
            <a:r>
              <a:rPr lang="en-GB" sz="1300" b="0" i="0">
                <a:solidFill>
                  <a:srgbClr val="2B3542"/>
                </a:solidFill>
                <a:latin typeface="Space Grotesk"/>
              </a:rPr>
              <a:t/>
            </a:r>
            <a:r>
              <a:rPr lang="en-GB" sz="1300">
                <a:solidFill>
                  <a:srgbClr val="2B3542"/>
                </a:solidFill>
                <a:latin typeface="Space Grotesk"/>
              </a:rPr>
              <a:t/>
            </a:r>
            <a:endParaRPr sz="1300" b="0" i="0">
              <a:solidFill>
                <a:srgbClr val="2B3542"/>
              </a:solidFill>
              <a:latin typeface="Space Grotesk"/>
            </a:endParaRPr>
          </a:p>
        </p:txBody>
      </p:sp>
      <p:sp>
        <p:nvSpPr>
          <p:cNvPr id="10" name="Rounded Rectangle 9"/>
          <p:cNvSpPr/>
          <p:nvPr/>
        </p:nvSpPr>
        <p:spPr>
          <a:xfrm>
            <a:off x="6543360" y="1650000"/>
            <a:ext cx="5100000" cy="3350000"/>
          </a:xfrm>
          <a:prstGeom prst="roundRect">
            <a:avLst>
              <a:gd name="adj" fmla="val 4500"/>
            </a:avLst>
          </a:prstGeom>
          <a:solidFill>
            <a:srgbClr val="FFFFFF"/>
          </a:solidFill>
          <a:ln w="12700">
            <a:solidFill>
              <a:srgbClr val="E95E4C"/>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endParaRPr/>
          </a:p>
        </p:txBody>
      </p:sp>
      <p:sp>
        <p:nvSpPr>
          <p:cNvPr id="11" name="Rounded Rectangle 10"/>
          <p:cNvSpPr/>
          <p:nvPr/>
        </p:nvSpPr>
        <p:spPr>
          <a:xfrm>
            <a:off x="7993360" y="1900000"/>
            <a:ext cx="2200000" cy="330000"/>
          </a:xfrm>
          <a:prstGeom prst="roundRect">
            <a:avLst>
              <a:gd name="adj" fmla="val 35000"/>
            </a:avLst>
          </a:prstGeom>
          <a:solidFill>
            <a:srgbClr val="E95E4C"/>
          </a:solidFill>
          <a:ln>
            <a:noFill/>
          </a:ln>
          <a:effectLst/>
        </p:spPr>
        <p:style>
          <a:lnRef idx="1">
            <a:schemeClr val="accent1"/>
          </a:lnRef>
          <a:fillRef idx="3">
            <a:schemeClr val="accent1"/>
          </a:fillRef>
          <a:effectRef idx="2">
            <a:schemeClr val="accent1"/>
          </a:effectRef>
          <a:fontRef idx="minor">
            <a:schemeClr val="lt1"/>
          </a:fontRef>
        </p:style>
        <p:txBody>
          <a:bodyPr wrap="square" lIns="40000" tIns="20000" rIns="40000" bIns="20000" rtlCol="0" anchor="ctr"/>
          <a:lstStyle/>
          <a:p>
            <a:pPr algn="ctr">
              <a:spcBef>
                <a:spcPts val="0"/>
              </a:spcBef>
              <a:spcAft>
                <a:spcPts val="0"/>
              </a:spcAft>
            </a:pPr>
            <a:r>
              <a:rPr sz="1100" b="1" i="0">
                <a:solidFill>
                  <a:srgbClr val="FFFFFF"/>
                </a:solidFill>
                <a:latin typeface="Space Grotesk"/>
              </a:rPr>
              <a:t>EIN ZIEL: EIN AGENT</a:t>
            </a:r>
          </a:p>
        </p:txBody>
      </p:sp>
      <p:sp>
        <p:nvSpPr>
          <p:cNvPr id="12" name="TextBox 11"/>
          <p:cNvSpPr txBox="1"/>
          <p:nvPr/>
        </p:nvSpPr>
        <p:spPr>
          <a:xfrm>
            <a:off x="6793360" y="2480000"/>
            <a:ext cx="4600000" cy="550000"/>
          </a:xfrm>
          <a:prstGeom prst="rect">
            <a:avLst/>
          </a:prstGeom>
          <a:noFill/>
        </p:spPr>
        <p:txBody>
          <a:bodyPr wrap="square" lIns="0" tIns="0" rIns="0" bIns="0" anchor="t">
            <a:spAutoFit/>
          </a:bodyPr>
          <a:lstStyle/>
          <a:p>
            <a:pPr algn="ctr">
              <a:spcBef>
                <a:spcPts val="0"/>
              </a:spcBef>
              <a:spcAft>
                <a:spcPts val="0"/>
              </a:spcAft>
            </a:pPr>
            <a:r>
              <a:rPr sz="2400" b="1" i="0">
                <a:solidFill>
                  <a:srgbClr val="0E2841"/>
                </a:solidFill>
                <a:latin typeface="Aptos Display"/>
              </a:rPr>
              <a:t>„Mach Abendessen“</a:t>
            </a:r>
          </a:p>
        </p:txBody>
      </p:sp>
      <p:sp>
        <p:nvSpPr>
          <p:cNvPr id="13" name="TextBox 12"/>
          <p:cNvSpPr txBox="1"/>
          <p:nvPr/>
        </p:nvSpPr>
        <p:spPr>
          <a:xfrm>
            <a:off x="7043360" y="3230000"/>
            <a:ext cx="4100000" cy="450000"/>
          </a:xfrm>
          <a:prstGeom prst="rect">
            <a:avLst/>
          </a:prstGeom>
          <a:noFill/>
        </p:spPr>
        <p:txBody>
          <a:bodyPr wrap="square" lIns="0" tIns="0" rIns="0" bIns="0" anchor="t">
            <a:spAutoFit/>
          </a:bodyPr>
          <a:lstStyle/>
          <a:p>
            <a:pPr algn="ctr">
              <a:spcBef>
                <a:spcPts val="0"/>
              </a:spcBef>
              <a:spcAft>
                <a:spcPts val="0"/>
              </a:spcAft>
            </a:pPr>
            <a:r>
              <a:rPr sz="1300" b="0" i="0">
                <a:solidFill>
                  <a:srgbClr val="2B3542"/>
                </a:solidFill>
                <a:latin typeface="Space Grotesk"/>
              </a:rPr>
              <a:t>Du beschreibst das Ziel, den Weg findet er selbst:</a:t>
            </a:r>
          </a:p>
        </p:txBody>
      </p:sp>
      <p:sp>
        <p:nvSpPr>
          <p:cNvPr id="14" name="Rounded Rectangle 13"/>
          <p:cNvSpPr/>
          <p:nvPr/>
        </p:nvSpPr>
        <p:spPr>
          <a:xfrm>
            <a:off x="7303360" y="3830000"/>
            <a:ext cx="1350000" cy="320000"/>
          </a:xfrm>
          <a:prstGeom prst="roundRect">
            <a:avLst>
              <a:gd name="adj" fmla="val 50000"/>
            </a:avLst>
          </a:prstGeom>
          <a:solidFill>
            <a:srgbClr val="FBE3DE"/>
          </a:solidFill>
          <a:ln>
            <a:noFill/>
          </a:ln>
          <a:effectLst/>
        </p:spPr>
        <p:style>
          <a:lnRef idx="1">
            <a:schemeClr val="accent1"/>
          </a:lnRef>
          <a:fillRef idx="3">
            <a:schemeClr val="accent1"/>
          </a:fillRef>
          <a:effectRef idx="2">
            <a:schemeClr val="accent1"/>
          </a:effectRef>
          <a:fontRef idx="minor">
            <a:schemeClr val="lt1"/>
          </a:fontRef>
        </p:style>
        <p:txBody>
          <a:bodyPr wrap="square" lIns="40000" tIns="20000" rIns="40000" bIns="20000" rtlCol="0" anchor="ctr"/>
          <a:lstStyle/>
          <a:p>
            <a:pPr algn="ctr">
              <a:spcBef>
                <a:spcPts val="0"/>
              </a:spcBef>
              <a:spcAft>
                <a:spcPts val="0"/>
              </a:spcAft>
            </a:pPr>
            <a:r>
              <a:rPr sz="1000" b="1" i="0">
                <a:solidFill>
                  <a:srgbClr val="E95E4C"/>
                </a:solidFill>
                <a:latin typeface="Space Grotesk"/>
              </a:rPr>
              <a:t>Kühlschrank checken</a:t>
            </a:r>
          </a:p>
        </p:txBody>
      </p:sp>
      <p:sp>
        <p:nvSpPr>
          <p:cNvPr id="15" name="TextBox 14"/>
          <p:cNvSpPr txBox="1"/>
          <p:nvPr/>
        </p:nvSpPr>
        <p:spPr>
          <a:xfrm>
            <a:off x="8653360" y="3790000"/>
            <a:ext cx="200000" cy="400000"/>
          </a:xfrm>
          <a:prstGeom prst="rect">
            <a:avLst/>
          </a:prstGeom>
          <a:noFill/>
        </p:spPr>
        <p:txBody>
          <a:bodyPr wrap="none" lIns="0" tIns="0" rIns="0" bIns="0" anchor="ctr">
            <a:spAutoFit/>
          </a:bodyPr>
          <a:lstStyle/>
          <a:p>
            <a:pPr algn="ctr">
              <a:spcBef>
                <a:spcPts val="0"/>
              </a:spcBef>
              <a:spcAft>
                <a:spcPts val="0"/>
              </a:spcAft>
            </a:pPr>
            <a:r>
              <a:rPr sz="1200" b="1" i="0">
                <a:solidFill>
                  <a:srgbClr val="E95E4C"/>
                </a:solidFill>
                <a:latin typeface="Space Grotesk"/>
              </a:rPr>
              <a:t>→</a:t>
            </a:r>
          </a:p>
        </p:txBody>
      </p:sp>
      <p:sp>
        <p:nvSpPr>
          <p:cNvPr id="16" name="Rounded Rectangle 15"/>
          <p:cNvSpPr/>
          <p:nvPr/>
        </p:nvSpPr>
        <p:spPr>
          <a:xfrm>
            <a:off x="8853360" y="3830000"/>
            <a:ext cx="1180000" cy="320000"/>
          </a:xfrm>
          <a:prstGeom prst="roundRect">
            <a:avLst>
              <a:gd name="adj" fmla="val 50000"/>
            </a:avLst>
          </a:prstGeom>
          <a:solidFill>
            <a:srgbClr val="FBE3DE"/>
          </a:solidFill>
          <a:ln>
            <a:noFill/>
          </a:ln>
          <a:effectLst/>
        </p:spPr>
        <p:style>
          <a:lnRef idx="1">
            <a:schemeClr val="accent1"/>
          </a:lnRef>
          <a:fillRef idx="3">
            <a:schemeClr val="accent1"/>
          </a:fillRef>
          <a:effectRef idx="2">
            <a:schemeClr val="accent1"/>
          </a:effectRef>
          <a:fontRef idx="minor">
            <a:schemeClr val="lt1"/>
          </a:fontRef>
        </p:style>
        <p:txBody>
          <a:bodyPr wrap="square" lIns="40000" tIns="20000" rIns="40000" bIns="20000" rtlCol="0" anchor="ctr"/>
          <a:lstStyle/>
          <a:p>
            <a:pPr algn="ctr">
              <a:spcBef>
                <a:spcPts val="0"/>
              </a:spcBef>
              <a:spcAft>
                <a:spcPts val="0"/>
              </a:spcAft>
            </a:pPr>
            <a:r>
              <a:rPr sz="1000" b="1" i="0">
                <a:solidFill>
                  <a:srgbClr val="E95E4C"/>
                </a:solidFill>
                <a:latin typeface="Space Grotesk"/>
              </a:rPr>
              <a:t>Rezept wählen</a:t>
            </a:r>
          </a:p>
        </p:txBody>
      </p:sp>
      <p:sp>
        <p:nvSpPr>
          <p:cNvPr id="17" name="TextBox 16"/>
          <p:cNvSpPr txBox="1"/>
          <p:nvPr/>
        </p:nvSpPr>
        <p:spPr>
          <a:xfrm>
            <a:off x="10033360" y="3790000"/>
            <a:ext cx="200000" cy="400000"/>
          </a:xfrm>
          <a:prstGeom prst="rect">
            <a:avLst/>
          </a:prstGeom>
          <a:noFill/>
        </p:spPr>
        <p:txBody>
          <a:bodyPr wrap="none" lIns="0" tIns="0" rIns="0" bIns="0" anchor="ctr">
            <a:spAutoFit/>
          </a:bodyPr>
          <a:lstStyle/>
          <a:p>
            <a:pPr algn="ctr">
              <a:spcBef>
                <a:spcPts val="0"/>
              </a:spcBef>
              <a:spcAft>
                <a:spcPts val="0"/>
              </a:spcAft>
            </a:pPr>
            <a:r>
              <a:rPr sz="1200" b="1" i="0">
                <a:solidFill>
                  <a:srgbClr val="E95E4C"/>
                </a:solidFill>
                <a:latin typeface="Space Grotesk"/>
              </a:rPr>
              <a:t>→</a:t>
            </a:r>
          </a:p>
        </p:txBody>
      </p:sp>
      <p:sp>
        <p:nvSpPr>
          <p:cNvPr id="18" name="Rounded Rectangle 17"/>
          <p:cNvSpPr/>
          <p:nvPr/>
        </p:nvSpPr>
        <p:spPr>
          <a:xfrm>
            <a:off x="10233360" y="3830000"/>
            <a:ext cx="650000" cy="320000"/>
          </a:xfrm>
          <a:prstGeom prst="roundRect">
            <a:avLst>
              <a:gd name="adj" fmla="val 50000"/>
            </a:avLst>
          </a:prstGeom>
          <a:solidFill>
            <a:srgbClr val="FBE3DE"/>
          </a:solidFill>
          <a:ln>
            <a:noFill/>
          </a:ln>
          <a:effectLst/>
        </p:spPr>
        <p:style>
          <a:lnRef idx="1">
            <a:schemeClr val="accent1"/>
          </a:lnRef>
          <a:fillRef idx="3">
            <a:schemeClr val="accent1"/>
          </a:fillRef>
          <a:effectRef idx="2">
            <a:schemeClr val="accent1"/>
          </a:effectRef>
          <a:fontRef idx="minor">
            <a:schemeClr val="lt1"/>
          </a:fontRef>
        </p:style>
        <p:txBody>
          <a:bodyPr wrap="square" lIns="40000" tIns="20000" rIns="40000" bIns="20000" rtlCol="0" anchor="ctr"/>
          <a:lstStyle/>
          <a:p>
            <a:pPr algn="ctr">
              <a:spcBef>
                <a:spcPts val="0"/>
              </a:spcBef>
              <a:spcAft>
                <a:spcPts val="0"/>
              </a:spcAft>
            </a:pPr>
            <a:r>
              <a:rPr sz="1000" b="1" i="0">
                <a:solidFill>
                  <a:srgbClr val="E95E4C"/>
                </a:solidFill>
                <a:latin typeface="Space Grotesk"/>
              </a:rPr>
              <a:t>schnippeln</a:t>
            </a:r>
          </a:p>
        </p:txBody>
      </p:sp>
      <p:sp>
        <p:nvSpPr>
          <p:cNvPr id="19" name="Rounded Rectangle 18"/>
          <p:cNvSpPr/>
          <p:nvPr/>
        </p:nvSpPr>
        <p:spPr>
          <a:xfrm>
            <a:off x="8228360" y="4280000"/>
            <a:ext cx="650000" cy="320000"/>
          </a:xfrm>
          <a:prstGeom prst="roundRect">
            <a:avLst>
              <a:gd name="adj" fmla="val 50000"/>
            </a:avLst>
          </a:prstGeom>
          <a:solidFill>
            <a:srgbClr val="FBE3DE"/>
          </a:solidFill>
          <a:ln>
            <a:noFill/>
          </a:ln>
          <a:effectLst/>
        </p:spPr>
        <p:style>
          <a:lnRef idx="1">
            <a:schemeClr val="accent1"/>
          </a:lnRef>
          <a:fillRef idx="3">
            <a:schemeClr val="accent1"/>
          </a:fillRef>
          <a:effectRef idx="2">
            <a:schemeClr val="accent1"/>
          </a:effectRef>
          <a:fontRef idx="minor">
            <a:schemeClr val="lt1"/>
          </a:fontRef>
        </p:style>
        <p:txBody>
          <a:bodyPr wrap="square" lIns="40000" tIns="20000" rIns="40000" bIns="20000" rtlCol="0" anchor="ctr"/>
          <a:lstStyle/>
          <a:p>
            <a:pPr algn="ctr">
              <a:spcBef>
                <a:spcPts val="0"/>
              </a:spcBef>
              <a:spcAft>
                <a:spcPts val="0"/>
              </a:spcAft>
            </a:pPr>
            <a:r>
              <a:rPr sz="1000" b="1" i="0">
                <a:solidFill>
                  <a:srgbClr val="E95E4C"/>
                </a:solidFill>
                <a:latin typeface="Space Grotesk"/>
              </a:rPr>
              <a:t>kochen</a:t>
            </a:r>
          </a:p>
        </p:txBody>
      </p:sp>
      <p:sp>
        <p:nvSpPr>
          <p:cNvPr id="20" name="TextBox 19"/>
          <p:cNvSpPr txBox="1"/>
          <p:nvPr/>
        </p:nvSpPr>
        <p:spPr>
          <a:xfrm>
            <a:off x="8878360" y="4240000"/>
            <a:ext cx="200000" cy="400000"/>
          </a:xfrm>
          <a:prstGeom prst="rect">
            <a:avLst/>
          </a:prstGeom>
          <a:noFill/>
        </p:spPr>
        <p:txBody>
          <a:bodyPr wrap="none" lIns="0" tIns="0" rIns="0" bIns="0" anchor="ctr">
            <a:spAutoFit/>
          </a:bodyPr>
          <a:lstStyle/>
          <a:p>
            <a:pPr algn="ctr">
              <a:spcBef>
                <a:spcPts val="0"/>
              </a:spcBef>
              <a:spcAft>
                <a:spcPts val="0"/>
              </a:spcAft>
            </a:pPr>
            <a:r>
              <a:rPr sz="1200" b="1" i="0">
                <a:solidFill>
                  <a:srgbClr val="E95E4C"/>
                </a:solidFill>
                <a:latin typeface="Space Grotesk"/>
              </a:rPr>
              <a:t>→</a:t>
            </a:r>
          </a:p>
        </p:txBody>
      </p:sp>
      <p:sp>
        <p:nvSpPr>
          <p:cNvPr id="21" name="Rounded Rectangle 20"/>
          <p:cNvSpPr/>
          <p:nvPr/>
        </p:nvSpPr>
        <p:spPr>
          <a:xfrm>
            <a:off x="9078360" y="4280000"/>
            <a:ext cx="880000" cy="320000"/>
          </a:xfrm>
          <a:prstGeom prst="roundRect">
            <a:avLst>
              <a:gd name="adj" fmla="val 50000"/>
            </a:avLst>
          </a:prstGeom>
          <a:solidFill>
            <a:srgbClr val="FBE3DE"/>
          </a:solidFill>
          <a:ln>
            <a:noFill/>
          </a:ln>
          <a:effectLst/>
        </p:spPr>
        <p:style>
          <a:lnRef idx="1">
            <a:schemeClr val="accent1"/>
          </a:lnRef>
          <a:fillRef idx="3">
            <a:schemeClr val="accent1"/>
          </a:fillRef>
          <a:effectRef idx="2">
            <a:schemeClr val="accent1"/>
          </a:effectRef>
          <a:fontRef idx="minor">
            <a:schemeClr val="lt1"/>
          </a:fontRef>
        </p:style>
        <p:txBody>
          <a:bodyPr wrap="square" lIns="40000" tIns="20000" rIns="40000" bIns="20000" rtlCol="0" anchor="ctr"/>
          <a:lstStyle/>
          <a:p>
            <a:pPr algn="ctr">
              <a:spcBef>
                <a:spcPts val="0"/>
              </a:spcBef>
              <a:spcAft>
                <a:spcPts val="0"/>
              </a:spcAft>
            </a:pPr>
            <a:r>
              <a:rPr sz="1000" b="1" i="0">
                <a:solidFill>
                  <a:srgbClr val="E95E4C"/>
                </a:solidFill>
                <a:latin typeface="Space Grotesk"/>
              </a:rPr>
              <a:t>anrichten</a:t>
            </a:r>
          </a:p>
        </p:txBody>
      </p:sp>
      <p:sp>
        <p:nvSpPr>
          <p:cNvPr id="22" name="Oval 21"/>
          <p:cNvSpPr/>
          <p:nvPr/>
        </p:nvSpPr>
        <p:spPr>
          <a:xfrm>
            <a:off x="5836000" y="3065000"/>
            <a:ext cx="520000" cy="520000"/>
          </a:xfrm>
          <a:prstGeom prst="ellipse">
            <a:avLst/>
          </a:prstGeom>
          <a:solidFill>
            <a:srgbClr val="FFFFFF"/>
          </a:solidFill>
          <a:ln w="12700">
            <a:solidFill>
              <a:srgbClr val="E95E4C"/>
            </a:solid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sz="1300" b="1" i="0">
                <a:solidFill>
                  <a:srgbClr val="E95E4C"/>
                </a:solidFill>
                <a:latin typeface="Space Grotesk"/>
              </a:rPr>
              <a:t>VS</a:t>
            </a:r>
          </a:p>
        </p:txBody>
      </p:sp>
      <p:sp>
        <p:nvSpPr>
          <p:cNvPr id="23" name="TextBox 22"/>
          <p:cNvSpPr txBox="1"/>
          <p:nvPr/>
        </p:nvSpPr>
        <p:spPr>
          <a:xfrm>
            <a:off x="548640" y="5450000"/>
            <a:ext cx="11094720" cy="420000"/>
          </a:xfrm>
          <a:prstGeom prst="rect">
            <a:avLst/>
          </a:prstGeom>
          <a:noFill/>
        </p:spPr>
        <p:txBody>
          <a:bodyPr wrap="square" lIns="0" tIns="0" rIns="0" bIns="0" anchor="t">
            <a:spAutoFit/>
          </a:bodyPr>
          <a:lstStyle/>
          <a:p>
            <a:pPr algn="ctr">
              <a:spcBef>
                <a:spcPts val="0"/>
              </a:spcBef>
              <a:spcAft>
                <a:spcPts val="0"/>
              </a:spcAft>
            </a:pPr>
            <a:r>
              <a:rPr sz="1600" b="1" i="0">
                <a:solidFill>
                  <a:srgbClr val="E95E4C"/>
                </a:solidFill>
                <a:latin typeface="Space Grotesk"/>
              </a:rPr>
              <a:t>Ein Chatbot braucht Anweisungen. Ein Agent übernimmt ein Ziel und macht sich seine eigene To-do-Liste.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2CB02-D27F-F76B-7382-D099B9AFAEC3}"/>
            </a:ext>
          </a:extLst>
        </p:cNvPr>
        <p:cNvGrpSpPr/>
        <p:nvPr/>
      </p:nvGrpSpPr>
      <p:grpSpPr>
        <a:xfrm>
          <a:off x="0" y="0"/>
          <a:ext cx="0" cy="0"/>
          <a:chOff x="0" y="0"/>
          <a:chExt cx="0" cy="0"/>
        </a:xfrm>
      </p:grpSpPr>
      <p:sp>
        <p:nvSpPr>
          <p:cNvPr id="38" name="Rounded Rectangle 37">
            <a:extLst>
              <a:ext uri="{FF2B5EF4-FFF2-40B4-BE49-F238E27FC236}">
                <a16:creationId xmlns:a16="http://schemas.microsoft.com/office/drawing/2014/main" id="{114139D4-2222-FE1C-1203-F53F519DCEA3}"/>
              </a:ext>
            </a:extLst>
          </p:cNvPr>
          <p:cNvSpPr/>
          <p:nvPr/>
        </p:nvSpPr>
        <p:spPr>
          <a:xfrm>
            <a:off x="4255909" y="5147030"/>
            <a:ext cx="2768720" cy="1260000"/>
          </a:xfrm>
          <a:prstGeom prst="roundRect">
            <a:avLst>
              <a:gd name="adj" fmla="val 4500"/>
            </a:avLst>
          </a:prstGeom>
          <a:solidFill>
            <a:srgbClr val="FFFFFF"/>
          </a:solidFill>
          <a:ln w="12700">
            <a:solidFill>
              <a:srgbClr val="E95E4C"/>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endParaRPr/>
          </a:p>
        </p:txBody>
      </p:sp>
      <p:sp>
        <p:nvSpPr>
          <p:cNvPr id="2" name="TextBox 1">
            <a:extLst>
              <a:ext uri="{FF2B5EF4-FFF2-40B4-BE49-F238E27FC236}">
                <a16:creationId xmlns:a16="http://schemas.microsoft.com/office/drawing/2014/main" id="{90D90733-5494-68B4-5DA7-F6139F78C143}"/>
              </a:ext>
            </a:extLst>
          </p:cNvPr>
          <p:cNvSpPr txBox="1"/>
          <p:nvPr/>
        </p:nvSpPr>
        <p:spPr>
          <a:xfrm>
            <a:off x="548640" y="274320"/>
            <a:ext cx="11094720" cy="260000"/>
          </a:xfrm>
          <a:prstGeom prst="rect">
            <a:avLst/>
          </a:prstGeom>
          <a:noFill/>
        </p:spPr>
        <p:txBody>
          <a:bodyPr wrap="square" lIns="0" tIns="0" rIns="0" bIns="0" anchor="t">
            <a:spAutoFit/>
          </a:bodyPr>
          <a:lstStyle/>
          <a:p>
            <a:pPr algn="l">
              <a:spcBef>
                <a:spcPts val="0"/>
              </a:spcBef>
              <a:spcAft>
                <a:spcPts val="0"/>
              </a:spcAft>
            </a:pPr>
            <a:r>
              <a:rPr sz="1100" b="1" i="0">
                <a:solidFill>
                  <a:srgbClr val="E95E4C"/>
                </a:solidFill>
                <a:latin typeface="Space Grotesk"/>
              </a:rPr>
              <a:t>AI AGENT BUILDER ACADEMY · AUGUST 2026</a:t>
            </a:r>
          </a:p>
        </p:txBody>
      </p:sp>
      <p:sp>
        <p:nvSpPr>
          <p:cNvPr id="3" name="TextBox 2">
            <a:extLst>
              <a:ext uri="{FF2B5EF4-FFF2-40B4-BE49-F238E27FC236}">
                <a16:creationId xmlns:a16="http://schemas.microsoft.com/office/drawing/2014/main" id="{F5135780-BFF4-E632-8122-EE84B2AD828A}"/>
              </a:ext>
            </a:extLst>
          </p:cNvPr>
          <p:cNvSpPr txBox="1"/>
          <p:nvPr/>
        </p:nvSpPr>
        <p:spPr>
          <a:xfrm>
            <a:off x="548640" y="548640"/>
            <a:ext cx="11094720" cy="540000"/>
          </a:xfrm>
          <a:prstGeom prst="rect">
            <a:avLst/>
          </a:prstGeom>
          <a:noFill/>
        </p:spPr>
        <p:txBody>
          <a:bodyPr wrap="square" lIns="0" tIns="0" rIns="0" bIns="0" anchor="t">
            <a:spAutoFit/>
          </a:bodyPr>
          <a:lstStyle/>
          <a:p>
            <a:pPr algn="l">
              <a:spcBef>
                <a:spcPts val="0"/>
              </a:spcBef>
              <a:spcAft>
                <a:spcPts val="0"/>
              </a:spcAft>
            </a:pPr>
            <a:r>
              <a:rPr sz="2800" b="1" i="0">
                <a:solidFill>
                  <a:srgbClr val="0E2841"/>
                </a:solidFill>
                <a:latin typeface="Aptos Display"/>
              </a:rPr>
              <a:t>Stufe 1: Der Agent</a:t>
            </a:r>
          </a:p>
        </p:txBody>
      </p:sp>
      <p:sp>
        <p:nvSpPr>
          <p:cNvPr id="4" name="TextBox 3">
            <a:extLst>
              <a:ext uri="{FF2B5EF4-FFF2-40B4-BE49-F238E27FC236}">
                <a16:creationId xmlns:a16="http://schemas.microsoft.com/office/drawing/2014/main" id="{ABC1DBDD-FC9D-2F48-1040-255A711472DC}"/>
              </a:ext>
            </a:extLst>
          </p:cNvPr>
          <p:cNvSpPr txBox="1"/>
          <p:nvPr/>
        </p:nvSpPr>
        <p:spPr>
          <a:xfrm>
            <a:off x="548640" y="1130000"/>
            <a:ext cx="11094720" cy="320000"/>
          </a:xfrm>
          <a:prstGeom prst="rect">
            <a:avLst/>
          </a:prstGeom>
          <a:noFill/>
        </p:spPr>
        <p:txBody>
          <a:bodyPr wrap="square" lIns="0" tIns="0" rIns="0" bIns="0" anchor="t">
            <a:spAutoFit/>
          </a:bodyPr>
          <a:lstStyle/>
          <a:p>
            <a:pPr algn="l">
              <a:spcBef>
                <a:spcPts val="0"/>
              </a:spcBef>
              <a:spcAft>
                <a:spcPts val="0"/>
              </a:spcAft>
            </a:pPr>
            <a:r>
              <a:rPr sz="1400" b="0" i="0">
                <a:solidFill>
                  <a:srgbClr val="5A6370"/>
                </a:solidFill>
                <a:latin typeface="Space Grotesk"/>
              </a:rPr>
              <a:t>Ein Chatbot beantwortet eine Frage. Ein Agent übernimmt ein Ziel.</a:t>
            </a:r>
          </a:p>
        </p:txBody>
      </p:sp>
      <p:pic>
        <p:nvPicPr>
          <p:cNvPr id="9" name="Picture 8">
            <a:extLst>
              <a:ext uri="{FF2B5EF4-FFF2-40B4-BE49-F238E27FC236}">
                <a16:creationId xmlns:a16="http://schemas.microsoft.com/office/drawing/2014/main" id="{058460DC-1E82-C6AC-5B34-E8668DC2D4DB}"/>
              </a:ext>
            </a:extLst>
          </p:cNvPr>
          <p:cNvPicPr>
            <a:picLocks noChangeAspect="1"/>
          </p:cNvPicPr>
          <p:nvPr/>
        </p:nvPicPr>
        <p:blipFill>
          <a:blip r:embed="rId2"/>
          <a:srcRect l="76874" t="8122" r="6216" b="64120"/>
          <a:stretch>
            <a:fillRect/>
          </a:stretch>
        </p:blipFill>
        <p:spPr>
          <a:xfrm>
            <a:off x="4962799" y="5673672"/>
            <a:ext cx="1565729" cy="679973"/>
          </a:xfrm>
          <a:prstGeom prst="rect">
            <a:avLst/>
          </a:prstGeom>
        </p:spPr>
      </p:pic>
      <p:sp>
        <p:nvSpPr>
          <p:cNvPr id="24" name="Rectangle 23">
            <a:extLst>
              <a:ext uri="{FF2B5EF4-FFF2-40B4-BE49-F238E27FC236}">
                <a16:creationId xmlns:a16="http://schemas.microsoft.com/office/drawing/2014/main" id="{C9CDF496-AF38-F3E9-5E0D-602A7AED697E}"/>
              </a:ext>
            </a:extLst>
          </p:cNvPr>
          <p:cNvSpPr/>
          <p:nvPr/>
        </p:nvSpPr>
        <p:spPr>
          <a:xfrm>
            <a:off x="4884893" y="2444617"/>
            <a:ext cx="1362456" cy="548640"/>
          </a:xfrm>
          <a:prstGeom prst="rect">
            <a:avLst/>
          </a:prstGeom>
          <a:solidFill>
            <a:srgbClr val="0E2841"/>
          </a:solidFill>
          <a:ln w="9525" cap="flat" cmpd="sng" algn="ctr">
            <a:noFill/>
            <a:prstDash val="solid"/>
          </a:ln>
          <a:effectLst>
            <a:outerShdw blurRad="40000" dist="23000" dir="5400000" rotWithShape="0">
              <a:srgbClr val="000000">
                <a:alpha val="35000"/>
              </a:srgbClr>
            </a:outerShdw>
          </a:effectLst>
        </p:spPr>
        <p:txBody>
          <a:bodyPr rtlCol="0" anchor="ctr"/>
          <a:lstStyle/>
          <a:p>
            <a:pPr marL="0" marR="0" lvl="1"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white"/>
              </a:solidFill>
              <a:effectLst/>
              <a:uLnTx/>
              <a:uFillTx/>
              <a:latin typeface="Space Grotesk"/>
              <a:ea typeface="+mn-ea"/>
              <a:cs typeface="+mn-cs"/>
            </a:endParaRPr>
          </a:p>
        </p:txBody>
      </p:sp>
      <p:pic>
        <p:nvPicPr>
          <p:cNvPr id="25" name="Picture 24" descr="Claude Code Free SVG, PNG, and vecto... · LobeHub">
            <a:extLst>
              <a:ext uri="{FF2B5EF4-FFF2-40B4-BE49-F238E27FC236}">
                <a16:creationId xmlns:a16="http://schemas.microsoft.com/office/drawing/2014/main" id="{AD12B63B-9CE2-0F11-E180-F579FE0F43F3}"/>
              </a:ext>
            </a:extLst>
          </p:cNvPr>
          <p:cNvPicPr>
            <a:picLocks noChangeAspect="1"/>
          </p:cNvPicPr>
          <p:nvPr/>
        </p:nvPicPr>
        <p:blipFill>
          <a:blip r:embed="rId3"/>
          <a:stretch>
            <a:fillRect/>
          </a:stretch>
        </p:blipFill>
        <p:spPr>
          <a:xfrm>
            <a:off x="5289461" y="2421630"/>
            <a:ext cx="610955" cy="610955"/>
          </a:xfrm>
          <a:prstGeom prst="rect">
            <a:avLst/>
          </a:prstGeom>
        </p:spPr>
      </p:pic>
      <p:sp>
        <p:nvSpPr>
          <p:cNvPr id="26" name="Oval 25">
            <a:extLst>
              <a:ext uri="{FF2B5EF4-FFF2-40B4-BE49-F238E27FC236}">
                <a16:creationId xmlns:a16="http://schemas.microsoft.com/office/drawing/2014/main" id="{27CC3CF7-2E8A-B2A1-6AFB-3A8AAAA3E51A}"/>
              </a:ext>
            </a:extLst>
          </p:cNvPr>
          <p:cNvSpPr/>
          <p:nvPr/>
        </p:nvSpPr>
        <p:spPr>
          <a:xfrm>
            <a:off x="2459736" y="2029968"/>
            <a:ext cx="1371600" cy="1371600"/>
          </a:xfrm>
          <a:prstGeom prst="ellipse">
            <a:avLst/>
          </a:prstGeom>
          <a:solidFill>
            <a:srgbClr val="E95E4C"/>
          </a:solidFill>
          <a:ln w="952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Space Grotesk"/>
              <a:ea typeface="+mn-ea"/>
              <a:cs typeface="+mn-cs"/>
            </a:endParaRPr>
          </a:p>
        </p:txBody>
      </p:sp>
      <p:sp>
        <p:nvSpPr>
          <p:cNvPr id="27" name="TextBox 26">
            <a:extLst>
              <a:ext uri="{FF2B5EF4-FFF2-40B4-BE49-F238E27FC236}">
                <a16:creationId xmlns:a16="http://schemas.microsoft.com/office/drawing/2014/main" id="{64280C00-1726-D9AD-E906-0A6727C207D3}"/>
              </a:ext>
            </a:extLst>
          </p:cNvPr>
          <p:cNvSpPr txBox="1"/>
          <p:nvPr/>
        </p:nvSpPr>
        <p:spPr>
          <a:xfrm>
            <a:off x="2459736" y="2029968"/>
            <a:ext cx="1371600" cy="1371600"/>
          </a:xfrm>
          <a:prstGeom prst="rect">
            <a:avLst/>
          </a:prstGeom>
          <a:noFill/>
        </p:spPr>
        <p:txBody>
          <a:bodyPr wrap="square" rtlCol="0" anchor="ctr" lIns="0" rIns="0" tIns="0" bIns="0">
            <a:spAutoFit/>
          </a:bodyPr>
          <a:lstStyle/>
          <a:p>
            <a:pPr algn="ctr"/>
            <a:r>
              <a:rPr lang="en-GB" sz="1300">
                <a:solidFill>
                  <a:srgbClr val="FFFFFF"/>
                </a:solidFill>
                <a:latin typeface="Space Grotesk"/>
              </a:rPr>
              <a:t>Gehirn:</a:t>
            </a:r>
          </a:p>
          <a:p>
            <a:pPr algn="ctr"/>
            <a:r>
              <a:rPr lang="en-GB" sz="1300">
                <a:solidFill>
                  <a:srgbClr val="FFFFFF"/>
                </a:solidFill>
                <a:latin typeface="Space Grotesk"/>
              </a:rPr>
              <a:t>LLM</a:t>
            </a:r>
          </a:p>
        </p:txBody>
      </p:sp>
      <p:sp>
        <p:nvSpPr>
          <p:cNvPr id="28" name="Oval 27">
            <a:extLst>
              <a:ext uri="{FF2B5EF4-FFF2-40B4-BE49-F238E27FC236}">
                <a16:creationId xmlns:a16="http://schemas.microsoft.com/office/drawing/2014/main" id="{67E34DCC-6245-FB31-32F8-57A29F94D323}"/>
              </a:ext>
            </a:extLst>
          </p:cNvPr>
          <p:cNvSpPr/>
          <p:nvPr/>
        </p:nvSpPr>
        <p:spPr>
          <a:xfrm>
            <a:off x="7159752" y="2075688"/>
            <a:ext cx="1371600" cy="1371600"/>
          </a:xfrm>
          <a:prstGeom prst="ellipse">
            <a:avLst/>
          </a:prstGeom>
          <a:solidFill>
            <a:srgbClr val="E95E4C"/>
          </a:solidFill>
          <a:ln w="952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Space Grotesk"/>
              <a:ea typeface="+mn-ea"/>
              <a:cs typeface="+mn-cs"/>
            </a:endParaRPr>
          </a:p>
        </p:txBody>
      </p:sp>
      <p:sp>
        <p:nvSpPr>
          <p:cNvPr id="29" name="TextBox 28">
            <a:extLst>
              <a:ext uri="{FF2B5EF4-FFF2-40B4-BE49-F238E27FC236}">
                <a16:creationId xmlns:a16="http://schemas.microsoft.com/office/drawing/2014/main" id="{349D3C26-C0A1-0D20-9C97-2B301584B750}"/>
              </a:ext>
            </a:extLst>
          </p:cNvPr>
          <p:cNvSpPr txBox="1"/>
          <p:nvPr/>
        </p:nvSpPr>
        <p:spPr>
          <a:xfrm>
            <a:off x="7159752" y="2075688"/>
            <a:ext cx="1371600" cy="1371600"/>
          </a:xfrm>
          <a:prstGeom prst="rect">
            <a:avLst/>
          </a:prstGeom>
          <a:noFill/>
        </p:spPr>
        <p:txBody>
          <a:bodyPr wrap="square" rtlCol="0" anchor="ctr" lIns="0" rIns="0" tIns="0" bIns="0">
            <a:spAutoFit/>
          </a:bodyPr>
          <a:lstStyle/>
          <a:p>
            <a:pPr algn="ctr"/>
            <a:r>
              <a:rPr lang="en-GB" sz="1300">
                <a:solidFill>
                  <a:srgbClr val="FFFFFF"/>
                </a:solidFill>
                <a:latin typeface="Space Grotesk"/>
              </a:rPr>
              <a:t>Aktion:</a:t>
            </a:r>
          </a:p>
          <a:p>
            <a:pPr algn="ctr"/>
            <a:r>
              <a:rPr lang="en-GB" sz="1300">
                <a:solidFill>
                  <a:srgbClr val="FFFFFF"/>
                </a:solidFill>
                <a:latin typeface="Space Grotesk"/>
              </a:rPr>
              <a:t>Tools</a:t>
            </a:r>
          </a:p>
        </p:txBody>
      </p:sp>
      <p:sp>
        <p:nvSpPr>
          <p:cNvPr id="30" name="Oval 29">
            <a:extLst>
              <a:ext uri="{FF2B5EF4-FFF2-40B4-BE49-F238E27FC236}">
                <a16:creationId xmlns:a16="http://schemas.microsoft.com/office/drawing/2014/main" id="{345B9A4F-33FF-0CAB-A0B1-8CE497DC4BFF}"/>
              </a:ext>
            </a:extLst>
          </p:cNvPr>
          <p:cNvSpPr/>
          <p:nvPr/>
        </p:nvSpPr>
        <p:spPr>
          <a:xfrm>
            <a:off x="4928616" y="3675887"/>
            <a:ext cx="1371600" cy="1371600"/>
          </a:xfrm>
          <a:prstGeom prst="ellipse">
            <a:avLst/>
          </a:prstGeom>
          <a:solidFill>
            <a:srgbClr val="E95E4C"/>
          </a:solidFill>
          <a:ln w="952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Space Grotesk"/>
              <a:ea typeface="+mn-ea"/>
              <a:cs typeface="+mn-cs"/>
            </a:endParaRPr>
          </a:p>
        </p:txBody>
      </p:sp>
      <p:sp>
        <p:nvSpPr>
          <p:cNvPr id="31" name="TextBox 30">
            <a:extLst>
              <a:ext uri="{FF2B5EF4-FFF2-40B4-BE49-F238E27FC236}">
                <a16:creationId xmlns:a16="http://schemas.microsoft.com/office/drawing/2014/main" id="{86559FAD-F094-AC03-CD84-80856E393F7D}"/>
              </a:ext>
            </a:extLst>
          </p:cNvPr>
          <p:cNvSpPr txBox="1"/>
          <p:nvPr/>
        </p:nvSpPr>
        <p:spPr>
          <a:xfrm>
            <a:off x="4928616" y="3675887"/>
            <a:ext cx="1371600" cy="1371600"/>
          </a:xfrm>
          <a:prstGeom prst="rect">
            <a:avLst/>
          </a:prstGeom>
          <a:noFill/>
        </p:spPr>
        <p:txBody>
          <a:bodyPr wrap="square" rtlCol="0" anchor="ctr" lIns="0" rIns="0" tIns="0" bIns="0">
            <a:spAutoFit/>
          </a:bodyPr>
          <a:lstStyle/>
          <a:p>
            <a:pPr algn="ctr"/>
            <a:r>
              <a:rPr lang="en-GB" sz="1300">
                <a:solidFill>
                  <a:srgbClr val="FFFFFF"/>
                </a:solidFill>
                <a:latin typeface="Space Grotesk"/>
              </a:rPr>
              <a:t>Kontext &amp; Memory</a:t>
            </a:r>
          </a:p>
        </p:txBody>
      </p:sp>
      <p:cxnSp>
        <p:nvCxnSpPr>
          <p:cNvPr id="32" name="Straight Arrow Connector 31">
            <a:extLst>
              <a:ext uri="{FF2B5EF4-FFF2-40B4-BE49-F238E27FC236}">
                <a16:creationId xmlns:a16="http://schemas.microsoft.com/office/drawing/2014/main" id="{E7FA20EB-99B2-6371-9A33-77B043DA4B49}"/>
              </a:ext>
            </a:extLst>
          </p:cNvPr>
          <p:cNvCxnSpPr>
            <a:cxnSpLocks/>
          </p:cNvCxnSpPr>
          <p:nvPr/>
        </p:nvCxnSpPr>
        <p:spPr>
          <a:xfrm>
            <a:off x="6306309" y="2709377"/>
            <a:ext cx="828264" cy="0"/>
          </a:xfrm>
          <a:prstGeom prst="straightConnector1">
            <a:avLst/>
          </a:prstGeom>
          <a:noFill/>
          <a:ln w="25400" cap="flat" cmpd="sng" algn="ctr">
            <a:solidFill>
              <a:srgbClr val="1F497D"/>
            </a:solidFill>
            <a:prstDash val="solid"/>
            <a:headEnd type="triangle"/>
            <a:tailEnd type="triangle"/>
          </a:ln>
          <a:effectLst>
            <a:outerShdw blurRad="40000" dist="20000" dir="5400000" rotWithShape="0">
              <a:srgbClr val="000000">
                <a:alpha val="38000"/>
              </a:srgbClr>
            </a:outerShdw>
          </a:effectLst>
        </p:spPr>
      </p:cxnSp>
      <p:cxnSp>
        <p:nvCxnSpPr>
          <p:cNvPr id="33" name="Straight Arrow Connector 32">
            <a:extLst>
              <a:ext uri="{FF2B5EF4-FFF2-40B4-BE49-F238E27FC236}">
                <a16:creationId xmlns:a16="http://schemas.microsoft.com/office/drawing/2014/main" id="{0188F30C-4CCF-F11E-FC2E-7B3DF3EE5CDD}"/>
              </a:ext>
            </a:extLst>
          </p:cNvPr>
          <p:cNvCxnSpPr>
            <a:cxnSpLocks/>
          </p:cNvCxnSpPr>
          <p:nvPr/>
        </p:nvCxnSpPr>
        <p:spPr>
          <a:xfrm flipH="1">
            <a:off x="3860795" y="2709377"/>
            <a:ext cx="1013466" cy="0"/>
          </a:xfrm>
          <a:prstGeom prst="straightConnector1">
            <a:avLst/>
          </a:prstGeom>
          <a:noFill/>
          <a:ln w="25400" cap="flat" cmpd="sng" algn="ctr">
            <a:solidFill>
              <a:srgbClr val="1F497D"/>
            </a:solidFill>
            <a:prstDash val="solid"/>
            <a:headEnd type="triangle"/>
            <a:tailEnd type="triangle"/>
          </a:ln>
          <a:effectLst>
            <a:outerShdw blurRad="40000" dist="20000" dir="5400000" rotWithShape="0">
              <a:srgbClr val="000000">
                <a:alpha val="38000"/>
              </a:srgbClr>
            </a:outerShdw>
          </a:effectLst>
        </p:spPr>
      </p:cxnSp>
      <p:cxnSp>
        <p:nvCxnSpPr>
          <p:cNvPr id="34" name="Straight Arrow Connector 33">
            <a:extLst>
              <a:ext uri="{FF2B5EF4-FFF2-40B4-BE49-F238E27FC236}">
                <a16:creationId xmlns:a16="http://schemas.microsoft.com/office/drawing/2014/main" id="{CE00798F-9B0F-E85E-1C48-5FDD55536420}"/>
              </a:ext>
            </a:extLst>
          </p:cNvPr>
          <p:cNvCxnSpPr>
            <a:cxnSpLocks/>
            <a:stCxn id="25" idx="2"/>
          </p:cNvCxnSpPr>
          <p:nvPr/>
        </p:nvCxnSpPr>
        <p:spPr>
          <a:xfrm flipH="1">
            <a:off x="5594938" y="3032585"/>
            <a:ext cx="1" cy="557345"/>
          </a:xfrm>
          <a:prstGeom prst="straightConnector1">
            <a:avLst/>
          </a:prstGeom>
          <a:noFill/>
          <a:ln w="25400" cap="flat" cmpd="sng" algn="ctr">
            <a:solidFill>
              <a:srgbClr val="1F497D"/>
            </a:solidFill>
            <a:prstDash val="solid"/>
            <a:headEnd type="triangle"/>
            <a:tailEnd type="triangle"/>
          </a:ln>
          <a:effectLst>
            <a:outerShdw blurRad="40000" dist="20000" dir="5400000" rotWithShape="0">
              <a:srgbClr val="000000">
                <a:alpha val="38000"/>
              </a:srgbClr>
            </a:outerShdw>
          </a:effectLst>
        </p:spPr>
      </p:cxnSp>
      <p:sp>
        <p:nvSpPr>
          <p:cNvPr id="39" name="Rounded Rectangle 38">
            <a:extLst>
              <a:ext uri="{FF2B5EF4-FFF2-40B4-BE49-F238E27FC236}">
                <a16:creationId xmlns:a16="http://schemas.microsoft.com/office/drawing/2014/main" id="{076309CC-518D-6C22-5C85-7FFB8F5FF3F4}"/>
              </a:ext>
            </a:extLst>
          </p:cNvPr>
          <p:cNvSpPr/>
          <p:nvPr/>
        </p:nvSpPr>
        <p:spPr>
          <a:xfrm>
            <a:off x="4531760" y="5245351"/>
            <a:ext cx="2200000" cy="330000"/>
          </a:xfrm>
          <a:prstGeom prst="roundRect">
            <a:avLst>
              <a:gd name="adj" fmla="val 35000"/>
            </a:avLst>
          </a:prstGeom>
          <a:solidFill>
            <a:srgbClr val="E95E4C"/>
          </a:solidFill>
          <a:ln>
            <a:noFill/>
          </a:ln>
          <a:effectLst/>
        </p:spPr>
        <p:style>
          <a:lnRef idx="1">
            <a:schemeClr val="accent1"/>
          </a:lnRef>
          <a:fillRef idx="3">
            <a:schemeClr val="accent1"/>
          </a:fillRef>
          <a:effectRef idx="2">
            <a:schemeClr val="accent1"/>
          </a:effectRef>
          <a:fontRef idx="minor">
            <a:schemeClr val="lt1"/>
          </a:fontRef>
        </p:style>
        <p:txBody>
          <a:bodyPr wrap="square" lIns="40000" tIns="20000" rIns="40000" bIns="20000" rtlCol="0" anchor="ctr"/>
          <a:lstStyle/>
          <a:p>
            <a:pPr algn="ctr">
              <a:spcBef>
                <a:spcPts val="0"/>
              </a:spcBef>
              <a:spcAft>
                <a:spcPts val="0"/>
              </a:spcAft>
            </a:pPr>
            <a:r>
              <a:rPr lang="en-GB" sz="1100" b="1" i="0">
                <a:solidFill>
                  <a:srgbClr val="FFFFFF"/>
                </a:solidFill>
                <a:latin typeface="Space Grotesk"/>
              </a:rPr>
              <a:t>DEIN AGENT</a:t>
            </a:r>
            <a:r>
              <a:rPr sz="1100" b="1" i="0">
                <a:solidFill>
                  <a:srgbClr val="FFFFFF"/>
                </a:solidFill>
                <a:latin typeface="Space Grotesk"/>
              </a:rPr>
              <a:t/>
            </a:r>
          </a:p>
        </p:txBody>
      </p:sp>
    </p:spTree>
    <p:extLst>
      <p:ext uri="{BB962C8B-B14F-4D97-AF65-F5344CB8AC3E}">
        <p14:creationId xmlns:p14="http://schemas.microsoft.com/office/powerpoint/2010/main" val="3237446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AFAF9"/>
        </a:solidFill>
        <a:effectLst/>
      </p:bgPr>
    </p:bg>
    <p:spTree>
      <p:nvGrpSpPr>
        <p:cNvPr id="1" name=""/>
        <p:cNvGrpSpPr/>
        <p:nvPr/>
      </p:nvGrpSpPr>
      <p:grpSpPr>
        <a:xfrm>
          <a:off x="0" y="0"/>
          <a:ext cx="0" cy="0"/>
          <a:chOff x="0" y="0"/>
          <a:chExt cx="0" cy="0"/>
        </a:xfrm>
      </p:grpSpPr>
      <p:sp>
        <p:nvSpPr>
          <p:cNvPr id="2" name="TextBox 1"/>
          <p:cNvSpPr txBox="1"/>
          <p:nvPr/>
        </p:nvSpPr>
        <p:spPr>
          <a:xfrm>
            <a:off x="548640" y="274320"/>
            <a:ext cx="11094720" cy="260000"/>
          </a:xfrm>
          <a:prstGeom prst="rect">
            <a:avLst/>
          </a:prstGeom>
          <a:noFill/>
        </p:spPr>
        <p:txBody>
          <a:bodyPr wrap="square" lIns="0" tIns="0" rIns="0" bIns="0" anchor="t">
            <a:spAutoFit/>
          </a:bodyPr>
          <a:lstStyle/>
          <a:p>
            <a:pPr algn="l">
              <a:spcBef>
                <a:spcPts val="0"/>
              </a:spcBef>
              <a:spcAft>
                <a:spcPts val="0"/>
              </a:spcAft>
            </a:pPr>
            <a:r>
              <a:rPr sz="1100" b="1" i="0">
                <a:solidFill>
                  <a:srgbClr val="E95E4C"/>
                </a:solidFill>
                <a:latin typeface="Space Grotesk"/>
              </a:rPr>
              <a:t>AI AGENT BUILDER ACADEMY · AUGUST 2026</a:t>
            </a:r>
          </a:p>
        </p:txBody>
      </p:sp>
      <p:sp>
        <p:nvSpPr>
          <p:cNvPr id="3" name="TextBox 2"/>
          <p:cNvSpPr txBox="1"/>
          <p:nvPr/>
        </p:nvSpPr>
        <p:spPr>
          <a:xfrm>
            <a:off x="548640" y="548640"/>
            <a:ext cx="11094720" cy="540000"/>
          </a:xfrm>
          <a:prstGeom prst="rect">
            <a:avLst/>
          </a:prstGeom>
          <a:noFill/>
        </p:spPr>
        <p:txBody>
          <a:bodyPr wrap="square" lIns="0" tIns="0" rIns="0" bIns="0" anchor="t">
            <a:spAutoFit/>
          </a:bodyPr>
          <a:lstStyle/>
          <a:p>
            <a:pPr algn="l">
              <a:spcBef>
                <a:spcPts val="0"/>
              </a:spcBef>
              <a:spcAft>
                <a:spcPts val="0"/>
              </a:spcAft>
            </a:pPr>
            <a:r>
              <a:rPr sz="2800" b="1" i="0">
                <a:solidFill>
                  <a:srgbClr val="0E2841"/>
                </a:solidFill>
                <a:latin typeface="Aptos Display"/>
              </a:rPr>
              <a:t>Stufe 2: Das Team</a:t>
            </a:r>
          </a:p>
        </p:txBody>
      </p:sp>
      <p:sp>
        <p:nvSpPr>
          <p:cNvPr id="4" name="TextBox 3"/>
          <p:cNvSpPr txBox="1"/>
          <p:nvPr/>
        </p:nvSpPr>
        <p:spPr>
          <a:xfrm>
            <a:off x="548640" y="1130000"/>
            <a:ext cx="11094720" cy="320000"/>
          </a:xfrm>
          <a:prstGeom prst="rect">
            <a:avLst/>
          </a:prstGeom>
          <a:noFill/>
        </p:spPr>
        <p:txBody>
          <a:bodyPr wrap="square" lIns="0" tIns="0" rIns="0" bIns="0" anchor="t">
            <a:spAutoFit/>
          </a:bodyPr>
          <a:lstStyle/>
          <a:p>
            <a:pPr algn="l">
              <a:spcBef>
                <a:spcPts val="0"/>
              </a:spcBef>
              <a:spcAft>
                <a:spcPts val="0"/>
              </a:spcAft>
            </a:pPr>
            <a:r>
              <a:rPr sz="1400" b="0" i="0">
                <a:solidFill>
                  <a:srgbClr val="5A6370"/>
                </a:solidFill>
                <a:latin typeface="Space Grotesk"/>
              </a:rPr>
              <a:t>Ein einzelner Agent, der alles macht, verzettelt sich, genau wie ein Mensch.</a:t>
            </a:r>
          </a:p>
        </p:txBody>
      </p:sp>
      <p:sp>
        <p:nvSpPr>
          <p:cNvPr id="5" name="Rounded Rectangle 4"/>
          <p:cNvSpPr/>
          <p:nvPr/>
        </p:nvSpPr>
        <p:spPr>
          <a:xfrm>
            <a:off x="548640" y="1750000"/>
            <a:ext cx="3400000" cy="320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endParaRPr/>
          </a:p>
        </p:txBody>
      </p:sp>
      <p:sp>
        <p:nvSpPr>
          <p:cNvPr id="6" name="TextBox 5"/>
          <p:cNvSpPr txBox="1"/>
          <p:nvPr/>
        </p:nvSpPr>
        <p:spPr>
          <a:xfrm>
            <a:off x="548640" y="1980000"/>
            <a:ext cx="3400000" cy="700000"/>
          </a:xfrm>
          <a:prstGeom prst="rect">
            <a:avLst/>
          </a:prstGeom>
          <a:noFill/>
        </p:spPr>
        <p:txBody>
          <a:bodyPr wrap="square" lIns="0" tIns="0" rIns="0" bIns="0" anchor="t">
            <a:spAutoFit/>
          </a:bodyPr>
          <a:lstStyle/>
          <a:p>
            <a:pPr algn="ctr">
              <a:spcBef>
                <a:spcPts val="0"/>
              </a:spcBef>
              <a:spcAft>
                <a:spcPts val="0"/>
              </a:spcAft>
            </a:pPr>
            <a:r>
              <a:rPr sz="3600" b="0" i="0">
                <a:solidFill>
                  <a:srgbClr val="0E2841"/>
                </a:solidFill>
                <a:latin typeface="Space Grotesk"/>
              </a:rPr>
              <a:t>🔪</a:t>
            </a:r>
          </a:p>
        </p:txBody>
      </p:sp>
      <p:sp>
        <p:nvSpPr>
          <p:cNvPr id="7" name="TextBox 6"/>
          <p:cNvSpPr txBox="1"/>
          <p:nvPr/>
        </p:nvSpPr>
        <p:spPr>
          <a:xfrm>
            <a:off x="548640" y="2760000"/>
            <a:ext cx="3400000" cy="300000"/>
          </a:xfrm>
          <a:prstGeom prst="rect">
            <a:avLst/>
          </a:prstGeom>
          <a:noFill/>
        </p:spPr>
        <p:txBody>
          <a:bodyPr wrap="square" lIns="0" tIns="0" rIns="0" bIns="0" anchor="t">
            <a:spAutoFit/>
          </a:bodyPr>
          <a:lstStyle/>
          <a:p>
            <a:pPr algn="ctr">
              <a:spcBef>
                <a:spcPts val="0"/>
              </a:spcBef>
              <a:spcAft>
                <a:spcPts val="0"/>
              </a:spcAft>
            </a:pPr>
            <a:r>
              <a:rPr sz="1100" b="1" i="0">
                <a:solidFill>
                  <a:srgbClr val="E95E4C"/>
                </a:solidFill>
                <a:latin typeface="Space Grotesk"/>
              </a:rPr>
              <a:t>VORBEREITEN</a:t>
            </a:r>
          </a:p>
        </p:txBody>
      </p:sp>
      <p:sp>
        <p:nvSpPr>
          <p:cNvPr id="8" name="TextBox 7"/>
          <p:cNvSpPr txBox="1"/>
          <p:nvPr/>
        </p:nvSpPr>
        <p:spPr>
          <a:xfrm>
            <a:off x="548640" y="3060000"/>
            <a:ext cx="3400000" cy="300000"/>
          </a:xfrm>
          <a:prstGeom prst="rect">
            <a:avLst/>
          </a:prstGeom>
          <a:noFill/>
        </p:spPr>
        <p:txBody>
          <a:bodyPr wrap="square" lIns="0" tIns="0" rIns="0" bIns="0" anchor="t">
            <a:spAutoFit/>
          </a:bodyPr>
          <a:lstStyle/>
          <a:p>
            <a:pPr algn="ctr">
              <a:spcBef>
                <a:spcPts val="0"/>
              </a:spcBef>
              <a:spcAft>
                <a:spcPts val="0"/>
              </a:spcAft>
            </a:pPr>
            <a:r>
              <a:rPr sz="1100" b="0" i="1">
                <a:solidFill>
                  <a:srgbClr val="5A6370"/>
                </a:solidFill>
                <a:latin typeface="Space Grotesk"/>
              </a:rPr>
              <a:t>schnippelt &amp; bereitet vor</a:t>
            </a:r>
          </a:p>
        </p:txBody>
      </p:sp>
      <p:cxnSp>
        <p:nvCxnSpPr>
          <p:cNvPr id="9" name="Connector 8"/>
          <p:cNvCxnSpPr/>
          <p:nvPr/>
        </p:nvCxnSpPr>
        <p:spPr>
          <a:xfrm>
            <a:off x="1248640" y="3520000"/>
            <a:ext cx="2000000" cy="0"/>
          </a:xfrm>
          <a:prstGeom prst="line">
            <a:avLst/>
          </a:prstGeom>
          <a:ln w="9525">
            <a:solidFill>
              <a:srgbClr val="E3E0DA"/>
            </a:solidFill>
          </a:ln>
          <a:effectLst/>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548640" y="3680000"/>
            <a:ext cx="3400000" cy="300000"/>
          </a:xfrm>
          <a:prstGeom prst="rect">
            <a:avLst/>
          </a:prstGeom>
          <a:noFill/>
        </p:spPr>
        <p:txBody>
          <a:bodyPr wrap="square" lIns="0" tIns="0" rIns="0" bIns="0" anchor="t">
            <a:spAutoFit/>
          </a:bodyPr>
          <a:lstStyle/>
          <a:p>
            <a:pPr algn="ctr">
              <a:spcBef>
                <a:spcPts val="0"/>
              </a:spcBef>
              <a:spcAft>
                <a:spcPts val="0"/>
              </a:spcAft>
            </a:pPr>
            <a:r>
              <a:rPr sz="1200" b="1" i="0">
                <a:solidFill>
                  <a:srgbClr val="0E2841"/>
                </a:solidFill>
                <a:latin typeface="Space Grotesk"/>
              </a:rPr>
              <a:t>RESEARCH-AGENT</a:t>
            </a:r>
          </a:p>
        </p:txBody>
      </p:sp>
      <p:sp>
        <p:nvSpPr>
          <p:cNvPr id="11" name="TextBox 10"/>
          <p:cNvSpPr txBox="1"/>
          <p:nvPr/>
        </p:nvSpPr>
        <p:spPr>
          <a:xfrm>
            <a:off x="798640" y="4030000"/>
            <a:ext cx="2900000" cy="800000"/>
          </a:xfrm>
          <a:prstGeom prst="rect">
            <a:avLst/>
          </a:prstGeom>
          <a:noFill/>
        </p:spPr>
        <p:txBody>
          <a:bodyPr wrap="square" lIns="0" tIns="0" rIns="0" bIns="0" anchor="t">
            <a:spAutoFit/>
          </a:bodyPr>
          <a:lstStyle/>
          <a:p>
            <a:pPr algn="ctr">
              <a:spcBef>
                <a:spcPts val="0"/>
              </a:spcBef>
              <a:spcAft>
                <a:spcPts val="0"/>
              </a:spcAft>
            </a:pPr>
            <a:r>
              <a:rPr sz="1200" b="0" i="0">
                <a:solidFill>
                  <a:srgbClr val="2B3542"/>
                </a:solidFill>
                <a:latin typeface="Space Grotesk"/>
              </a:rPr>
              <a:t>findet, was die Zielgruppe gerade umtreibt</a:t>
            </a:r>
          </a:p>
        </p:txBody>
      </p:sp>
      <p:sp>
        <p:nvSpPr>
          <p:cNvPr id="12" name="TextBox 11"/>
          <p:cNvSpPr txBox="1"/>
          <p:nvPr/>
        </p:nvSpPr>
        <p:spPr>
          <a:xfrm>
            <a:off x="4047320" y="3150000"/>
            <a:ext cx="250000" cy="400000"/>
          </a:xfrm>
          <a:prstGeom prst="rect">
            <a:avLst/>
          </a:prstGeom>
          <a:noFill/>
        </p:spPr>
        <p:txBody>
          <a:bodyPr wrap="none" lIns="0" tIns="0" rIns="0" bIns="0" anchor="ctr">
            <a:spAutoFit/>
          </a:bodyPr>
          <a:lstStyle/>
          <a:p>
            <a:pPr algn="ctr">
              <a:spcBef>
                <a:spcPts val="0"/>
              </a:spcBef>
              <a:spcAft>
                <a:spcPts val="0"/>
              </a:spcAft>
            </a:pPr>
            <a:r>
              <a:rPr sz="1800" b="1" i="0">
                <a:solidFill>
                  <a:srgbClr val="E95E4C"/>
                </a:solidFill>
                <a:latin typeface="Space Grotesk"/>
              </a:rPr>
              <a:t>→</a:t>
            </a:r>
          </a:p>
        </p:txBody>
      </p:sp>
      <p:sp>
        <p:nvSpPr>
          <p:cNvPr id="13" name="Rounded Rectangle 12"/>
          <p:cNvSpPr/>
          <p:nvPr/>
        </p:nvSpPr>
        <p:spPr>
          <a:xfrm>
            <a:off x="4396000" y="1750000"/>
            <a:ext cx="3400000" cy="320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endParaRPr/>
          </a:p>
        </p:txBody>
      </p:sp>
      <p:sp>
        <p:nvSpPr>
          <p:cNvPr id="14" name="TextBox 13"/>
          <p:cNvSpPr txBox="1"/>
          <p:nvPr/>
        </p:nvSpPr>
        <p:spPr>
          <a:xfrm>
            <a:off x="4396000" y="1980000"/>
            <a:ext cx="3400000" cy="700000"/>
          </a:xfrm>
          <a:prstGeom prst="rect">
            <a:avLst/>
          </a:prstGeom>
          <a:noFill/>
        </p:spPr>
        <p:txBody>
          <a:bodyPr wrap="square" lIns="0" tIns="0" rIns="0" bIns="0" anchor="t">
            <a:spAutoFit/>
          </a:bodyPr>
          <a:lstStyle/>
          <a:p>
            <a:pPr algn="ctr">
              <a:spcBef>
                <a:spcPts val="0"/>
              </a:spcBef>
              <a:spcAft>
                <a:spcPts val="0"/>
              </a:spcAft>
            </a:pPr>
            <a:r>
              <a:rPr sz="3600" b="0" i="0">
                <a:solidFill>
                  <a:srgbClr val="0E2841"/>
                </a:solidFill>
                <a:latin typeface="Space Grotesk"/>
              </a:rPr>
              <a:t>🍳</a:t>
            </a:r>
          </a:p>
        </p:txBody>
      </p:sp>
      <p:sp>
        <p:nvSpPr>
          <p:cNvPr id="15" name="TextBox 14"/>
          <p:cNvSpPr txBox="1"/>
          <p:nvPr/>
        </p:nvSpPr>
        <p:spPr>
          <a:xfrm>
            <a:off x="4396000" y="2760000"/>
            <a:ext cx="3400000" cy="300000"/>
          </a:xfrm>
          <a:prstGeom prst="rect">
            <a:avLst/>
          </a:prstGeom>
          <a:noFill/>
        </p:spPr>
        <p:txBody>
          <a:bodyPr wrap="square" lIns="0" tIns="0" rIns="0" bIns="0" anchor="t">
            <a:spAutoFit/>
          </a:bodyPr>
          <a:lstStyle/>
          <a:p>
            <a:pPr algn="ctr">
              <a:spcBef>
                <a:spcPts val="0"/>
              </a:spcBef>
              <a:spcAft>
                <a:spcPts val="0"/>
              </a:spcAft>
            </a:pPr>
            <a:r>
              <a:rPr sz="1100" b="1" i="0">
                <a:solidFill>
                  <a:srgbClr val="E95E4C"/>
                </a:solidFill>
                <a:latin typeface="Space Grotesk"/>
              </a:rPr>
              <a:t>KOCH</a:t>
            </a:r>
          </a:p>
        </p:txBody>
      </p:sp>
      <p:sp>
        <p:nvSpPr>
          <p:cNvPr id="16" name="TextBox 15"/>
          <p:cNvSpPr txBox="1"/>
          <p:nvPr/>
        </p:nvSpPr>
        <p:spPr>
          <a:xfrm>
            <a:off x="4396000" y="3060000"/>
            <a:ext cx="3400000" cy="300000"/>
          </a:xfrm>
          <a:prstGeom prst="rect">
            <a:avLst/>
          </a:prstGeom>
          <a:noFill/>
        </p:spPr>
        <p:txBody>
          <a:bodyPr wrap="square" lIns="0" tIns="0" rIns="0" bIns="0" anchor="t">
            <a:spAutoFit/>
          </a:bodyPr>
          <a:lstStyle/>
          <a:p>
            <a:pPr algn="ctr">
              <a:spcBef>
                <a:spcPts val="0"/>
              </a:spcBef>
              <a:spcAft>
                <a:spcPts val="0"/>
              </a:spcAft>
            </a:pPr>
            <a:r>
              <a:rPr sz="1100" b="0" i="1">
                <a:solidFill>
                  <a:srgbClr val="5A6370"/>
                </a:solidFill>
                <a:latin typeface="Space Grotesk"/>
              </a:rPr>
              <a:t>kocht</a:t>
            </a:r>
          </a:p>
        </p:txBody>
      </p:sp>
      <p:cxnSp>
        <p:nvCxnSpPr>
          <p:cNvPr id="17" name="Connector 16"/>
          <p:cNvCxnSpPr/>
          <p:nvPr/>
        </p:nvCxnSpPr>
        <p:spPr>
          <a:xfrm>
            <a:off x="5096000" y="3520000"/>
            <a:ext cx="2000000" cy="0"/>
          </a:xfrm>
          <a:prstGeom prst="line">
            <a:avLst/>
          </a:prstGeom>
          <a:ln w="9525">
            <a:solidFill>
              <a:srgbClr val="E3E0DA"/>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4396000" y="3680000"/>
            <a:ext cx="3400000" cy="300000"/>
          </a:xfrm>
          <a:prstGeom prst="rect">
            <a:avLst/>
          </a:prstGeom>
          <a:noFill/>
        </p:spPr>
        <p:txBody>
          <a:bodyPr wrap="square" lIns="0" tIns="0" rIns="0" bIns="0" anchor="t">
            <a:spAutoFit/>
          </a:bodyPr>
          <a:lstStyle/>
          <a:p>
            <a:pPr algn="ctr">
              <a:spcBef>
                <a:spcPts val="0"/>
              </a:spcBef>
              <a:spcAft>
                <a:spcPts val="0"/>
              </a:spcAft>
            </a:pPr>
            <a:r>
              <a:rPr sz="1200" b="1" i="0">
                <a:solidFill>
                  <a:srgbClr val="0E2841"/>
                </a:solidFill>
                <a:latin typeface="Space Grotesk"/>
              </a:rPr>
              <a:t>WRITER-AGENT</a:t>
            </a:r>
          </a:p>
        </p:txBody>
      </p:sp>
      <p:sp>
        <p:nvSpPr>
          <p:cNvPr id="19" name="TextBox 18"/>
          <p:cNvSpPr txBox="1"/>
          <p:nvPr/>
        </p:nvSpPr>
        <p:spPr>
          <a:xfrm>
            <a:off x="4646000" y="4030000"/>
            <a:ext cx="2900000" cy="800000"/>
          </a:xfrm>
          <a:prstGeom prst="rect">
            <a:avLst/>
          </a:prstGeom>
          <a:noFill/>
        </p:spPr>
        <p:txBody>
          <a:bodyPr wrap="square" lIns="0" tIns="0" rIns="0" bIns="0" anchor="t">
            <a:spAutoFit/>
          </a:bodyPr>
          <a:lstStyle/>
          <a:p>
            <a:pPr algn="ctr">
              <a:spcBef>
                <a:spcPts val="0"/>
              </a:spcBef>
              <a:spcAft>
                <a:spcPts val="0"/>
              </a:spcAft>
            </a:pPr>
            <a:r>
              <a:rPr sz="1200" b="0" i="0">
                <a:solidFill>
                  <a:srgbClr val="2B3542"/>
                </a:solidFill>
                <a:latin typeface="Space Grotesk"/>
              </a:rPr>
              <a:t>macht aus der Research-Notiz einen markengerechten Post</a:t>
            </a:r>
          </a:p>
        </p:txBody>
      </p:sp>
      <p:sp>
        <p:nvSpPr>
          <p:cNvPr id="20" name="TextBox 19"/>
          <p:cNvSpPr txBox="1"/>
          <p:nvPr/>
        </p:nvSpPr>
        <p:spPr>
          <a:xfrm>
            <a:off x="7894680" y="3150000"/>
            <a:ext cx="250000" cy="400000"/>
          </a:xfrm>
          <a:prstGeom prst="rect">
            <a:avLst/>
          </a:prstGeom>
          <a:noFill/>
        </p:spPr>
        <p:txBody>
          <a:bodyPr wrap="none" lIns="0" tIns="0" rIns="0" bIns="0" anchor="ctr">
            <a:spAutoFit/>
          </a:bodyPr>
          <a:lstStyle/>
          <a:p>
            <a:pPr algn="ctr">
              <a:spcBef>
                <a:spcPts val="0"/>
              </a:spcBef>
              <a:spcAft>
                <a:spcPts val="0"/>
              </a:spcAft>
            </a:pPr>
            <a:r>
              <a:rPr sz="1800" b="1" i="0">
                <a:solidFill>
                  <a:srgbClr val="E95E4C"/>
                </a:solidFill>
                <a:latin typeface="Space Grotesk"/>
              </a:rPr>
              <a:t>→</a:t>
            </a:r>
          </a:p>
        </p:txBody>
      </p:sp>
      <p:sp>
        <p:nvSpPr>
          <p:cNvPr id="21" name="Rounded Rectangle 20"/>
          <p:cNvSpPr/>
          <p:nvPr/>
        </p:nvSpPr>
        <p:spPr>
          <a:xfrm>
            <a:off x="8243360" y="1750000"/>
            <a:ext cx="3400000" cy="320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endParaRPr/>
          </a:p>
        </p:txBody>
      </p:sp>
      <p:sp>
        <p:nvSpPr>
          <p:cNvPr id="22" name="TextBox 21"/>
          <p:cNvSpPr txBox="1"/>
          <p:nvPr/>
        </p:nvSpPr>
        <p:spPr>
          <a:xfrm>
            <a:off x="8243360" y="1980000"/>
            <a:ext cx="3400000" cy="700000"/>
          </a:xfrm>
          <a:prstGeom prst="rect">
            <a:avLst/>
          </a:prstGeom>
          <a:noFill/>
        </p:spPr>
        <p:txBody>
          <a:bodyPr wrap="square" lIns="0" tIns="0" rIns="0" bIns="0" anchor="t">
            <a:spAutoFit/>
          </a:bodyPr>
          <a:lstStyle/>
          <a:p>
            <a:pPr algn="ctr">
              <a:spcBef>
                <a:spcPts val="0"/>
              </a:spcBef>
              <a:spcAft>
                <a:spcPts val="0"/>
              </a:spcAft>
            </a:pPr>
            <a:r>
              <a:rPr sz="3600" b="0" i="0">
                <a:solidFill>
                  <a:srgbClr val="0E2841"/>
                </a:solidFill>
                <a:latin typeface="Space Grotesk"/>
              </a:rPr>
              <a:t>🍽️</a:t>
            </a:r>
          </a:p>
        </p:txBody>
      </p:sp>
      <p:sp>
        <p:nvSpPr>
          <p:cNvPr id="23" name="TextBox 22"/>
          <p:cNvSpPr txBox="1"/>
          <p:nvPr/>
        </p:nvSpPr>
        <p:spPr>
          <a:xfrm>
            <a:off x="8243360" y="2760000"/>
            <a:ext cx="3400000" cy="300000"/>
          </a:xfrm>
          <a:prstGeom prst="rect">
            <a:avLst/>
          </a:prstGeom>
          <a:noFill/>
        </p:spPr>
        <p:txBody>
          <a:bodyPr wrap="square" lIns="0" tIns="0" rIns="0" bIns="0" anchor="t">
            <a:spAutoFit/>
          </a:bodyPr>
          <a:lstStyle/>
          <a:p>
            <a:pPr algn="ctr">
              <a:spcBef>
                <a:spcPts val="0"/>
              </a:spcBef>
              <a:spcAft>
                <a:spcPts val="0"/>
              </a:spcAft>
            </a:pPr>
            <a:r>
              <a:rPr sz="1100" b="1" i="0">
                <a:solidFill>
                  <a:srgbClr val="E95E4C"/>
                </a:solidFill>
                <a:latin typeface="Space Grotesk"/>
              </a:rPr>
              <a:t>ANRICHTEN</a:t>
            </a:r>
          </a:p>
        </p:txBody>
      </p:sp>
      <p:sp>
        <p:nvSpPr>
          <p:cNvPr id="24" name="TextBox 23"/>
          <p:cNvSpPr txBox="1"/>
          <p:nvPr/>
        </p:nvSpPr>
        <p:spPr>
          <a:xfrm>
            <a:off x="8243360" y="3060000"/>
            <a:ext cx="3400000" cy="300000"/>
          </a:xfrm>
          <a:prstGeom prst="rect">
            <a:avLst/>
          </a:prstGeom>
          <a:noFill/>
        </p:spPr>
        <p:txBody>
          <a:bodyPr wrap="square" lIns="0" tIns="0" rIns="0" bIns="0" anchor="t">
            <a:spAutoFit/>
          </a:bodyPr>
          <a:lstStyle/>
          <a:p>
            <a:pPr algn="ctr">
              <a:spcBef>
                <a:spcPts val="0"/>
              </a:spcBef>
              <a:spcAft>
                <a:spcPts val="0"/>
              </a:spcAft>
            </a:pPr>
            <a:r>
              <a:rPr sz="1100" b="0" i="1">
                <a:solidFill>
                  <a:srgbClr val="5A6370"/>
                </a:solidFill>
                <a:latin typeface="Space Grotesk"/>
              </a:rPr>
              <a:t>richtet an &amp; schickt raus</a:t>
            </a:r>
          </a:p>
        </p:txBody>
      </p:sp>
      <p:cxnSp>
        <p:nvCxnSpPr>
          <p:cNvPr id="25" name="Connector 24"/>
          <p:cNvCxnSpPr/>
          <p:nvPr/>
        </p:nvCxnSpPr>
        <p:spPr>
          <a:xfrm>
            <a:off x="8943360" y="3520000"/>
            <a:ext cx="2000000" cy="0"/>
          </a:xfrm>
          <a:prstGeom prst="line">
            <a:avLst/>
          </a:prstGeom>
          <a:ln w="9525">
            <a:solidFill>
              <a:srgbClr val="E3E0DA"/>
            </a:solidFill>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8243360" y="3680000"/>
            <a:ext cx="3400000" cy="300000"/>
          </a:xfrm>
          <a:prstGeom prst="rect">
            <a:avLst/>
          </a:prstGeom>
          <a:noFill/>
        </p:spPr>
        <p:txBody>
          <a:bodyPr wrap="square" lIns="0" tIns="0" rIns="0" bIns="0" anchor="t">
            <a:spAutoFit/>
          </a:bodyPr>
          <a:lstStyle/>
          <a:p>
            <a:pPr algn="ctr">
              <a:spcBef>
                <a:spcPts val="0"/>
              </a:spcBef>
              <a:spcAft>
                <a:spcPts val="0"/>
              </a:spcAft>
            </a:pPr>
            <a:r>
              <a:rPr sz="1200" b="1" i="0">
                <a:solidFill>
                  <a:srgbClr val="0E2841"/>
                </a:solidFill>
                <a:latin typeface="Space Grotesk"/>
              </a:rPr>
              <a:t>EDITOR-AGENT</a:t>
            </a:r>
          </a:p>
        </p:txBody>
      </p:sp>
      <p:sp>
        <p:nvSpPr>
          <p:cNvPr id="27" name="TextBox 26"/>
          <p:cNvSpPr txBox="1"/>
          <p:nvPr/>
        </p:nvSpPr>
        <p:spPr>
          <a:xfrm>
            <a:off x="8493360" y="4030000"/>
            <a:ext cx="2900000" cy="800000"/>
          </a:xfrm>
          <a:prstGeom prst="rect">
            <a:avLst/>
          </a:prstGeom>
          <a:noFill/>
        </p:spPr>
        <p:txBody>
          <a:bodyPr wrap="square" lIns="0" tIns="0" rIns="0" bIns="0" anchor="t">
            <a:spAutoFit/>
          </a:bodyPr>
          <a:lstStyle/>
          <a:p>
            <a:pPr algn="ctr">
              <a:spcBef>
                <a:spcPts val="0"/>
              </a:spcBef>
              <a:spcAft>
                <a:spcPts val="0"/>
              </a:spcAft>
            </a:pPr>
            <a:r>
              <a:rPr sz="1200" b="0" i="0">
                <a:solidFill>
                  <a:srgbClr val="2B3542"/>
                </a:solidFill>
                <a:latin typeface="Space Grotesk"/>
              </a:rPr>
              <a:t>prüft, ob es sicher ist, und markiert, was ein Mensch entscheiden muss</a:t>
            </a:r>
          </a:p>
        </p:txBody>
      </p:sp>
      <p:sp>
        <p:nvSpPr>
          <p:cNvPr id="28" name="TextBox 27"/>
          <p:cNvSpPr txBox="1"/>
          <p:nvPr/>
        </p:nvSpPr>
        <p:spPr>
          <a:xfrm>
            <a:off x="548640" y="5350000"/>
            <a:ext cx="11094720" cy="420000"/>
          </a:xfrm>
          <a:prstGeom prst="rect">
            <a:avLst/>
          </a:prstGeom>
          <a:noFill/>
        </p:spPr>
        <p:txBody>
          <a:bodyPr wrap="square" lIns="0" tIns="0" rIns="0" bIns="0" anchor="t">
            <a:spAutoFit/>
          </a:bodyPr>
          <a:lstStyle/>
          <a:p>
            <a:pPr algn="ctr">
              <a:spcBef>
                <a:spcPts val="0"/>
              </a:spcBef>
              <a:spcAft>
                <a:spcPts val="0"/>
              </a:spcAft>
            </a:pPr>
            <a:r>
              <a:rPr sz="1600" b="1" i="0">
                <a:solidFill>
                  <a:srgbClr val="E95E4C"/>
                </a:solidFill>
                <a:latin typeface="Space Grotesk"/>
              </a:rPr>
              <a:t>Teile eine große Aufgabe in kleine, jeder Agent bekommt einen Job und einen klaren Kopf.</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AFAF9"/>
        </a:solidFill>
        <a:effectLst/>
      </p:bgPr>
    </p:bg>
    <p:spTree>
      <p:nvGrpSpPr>
        <p:cNvPr id="1" name=""/>
        <p:cNvGrpSpPr/>
        <p:nvPr/>
      </p:nvGrpSpPr>
      <p:grpSpPr>
        <a:xfrm>
          <a:off x="0" y="0"/>
          <a:ext cx="0" cy="0"/>
          <a:chOff x="0" y="0"/>
          <a:chExt cx="0" cy="0"/>
        </a:xfrm>
      </p:grpSpPr>
      <p:sp>
        <p:nvSpPr>
          <p:cNvPr id="2" name="TextBox 1"/>
          <p:cNvSpPr txBox="1"/>
          <p:nvPr/>
        </p:nvSpPr>
        <p:spPr>
          <a:xfrm>
            <a:off x="548640" y="274320"/>
            <a:ext cx="11094720" cy="260000"/>
          </a:xfrm>
          <a:prstGeom prst="rect">
            <a:avLst/>
          </a:prstGeom>
          <a:noFill/>
        </p:spPr>
        <p:txBody>
          <a:bodyPr wrap="square" lIns="0" tIns="0" rIns="0" bIns="0" anchor="t">
            <a:spAutoFit/>
          </a:bodyPr>
          <a:lstStyle/>
          <a:p>
            <a:pPr algn="l">
              <a:spcBef>
                <a:spcPts val="0"/>
              </a:spcBef>
              <a:spcAft>
                <a:spcPts val="0"/>
              </a:spcAft>
            </a:pPr>
            <a:r>
              <a:rPr sz="1100" b="1" i="0">
                <a:solidFill>
                  <a:srgbClr val="E95E4C"/>
                </a:solidFill>
                <a:latin typeface="Space Grotesk"/>
              </a:rPr>
              <a:t>AI AGENT BUILDER ACADEMY · AUGUST 2026</a:t>
            </a:r>
          </a:p>
        </p:txBody>
      </p:sp>
      <p:sp>
        <p:nvSpPr>
          <p:cNvPr id="3" name="TextBox 2"/>
          <p:cNvSpPr txBox="1"/>
          <p:nvPr/>
        </p:nvSpPr>
        <p:spPr>
          <a:xfrm>
            <a:off x="548640" y="548640"/>
            <a:ext cx="11094720" cy="540000"/>
          </a:xfrm>
          <a:prstGeom prst="rect">
            <a:avLst/>
          </a:prstGeom>
          <a:noFill/>
        </p:spPr>
        <p:txBody>
          <a:bodyPr wrap="square" lIns="0" tIns="0" rIns="0" bIns="0" anchor="t">
            <a:spAutoFit/>
          </a:bodyPr>
          <a:lstStyle/>
          <a:p>
            <a:pPr algn="l">
              <a:spcBef>
                <a:spcPts val="0"/>
              </a:spcBef>
              <a:spcAft>
                <a:spcPts val="0"/>
              </a:spcAft>
            </a:pPr>
            <a:r>
              <a:rPr sz="2800" b="1" i="0">
                <a:solidFill>
                  <a:srgbClr val="0E2841"/>
                </a:solidFill>
                <a:latin typeface="Aptos Display"/>
              </a:rPr>
              <a:t>Stufe 3: Die Übergabe</a:t>
            </a:r>
          </a:p>
        </p:txBody>
      </p:sp>
      <p:sp>
        <p:nvSpPr>
          <p:cNvPr id="4" name="TextBox 3"/>
          <p:cNvSpPr txBox="1"/>
          <p:nvPr/>
        </p:nvSpPr>
        <p:spPr>
          <a:xfrm>
            <a:off x="548640" y="1130000"/>
            <a:ext cx="11094720" cy="320000"/>
          </a:xfrm>
          <a:prstGeom prst="rect">
            <a:avLst/>
          </a:prstGeom>
          <a:noFill/>
        </p:spPr>
        <p:txBody>
          <a:bodyPr wrap="square" lIns="0" tIns="0" rIns="0" bIns="0" anchor="t">
            <a:spAutoFit/>
          </a:bodyPr>
          <a:lstStyle/>
          <a:p>
            <a:pPr algn="l">
              <a:spcBef>
                <a:spcPts val="0"/>
              </a:spcBef>
              <a:spcAft>
                <a:spcPts val="0"/>
              </a:spcAft>
            </a:pPr>
            <a:r>
              <a:rPr sz="1400" b="0" i="0">
                <a:solidFill>
                  <a:srgbClr val="5A6370"/>
                </a:solidFill>
                <a:latin typeface="Space Grotesk"/>
              </a:rPr>
              <a:t>Das fertige Ergebnis eines Agenten ist das Ausgangsmaterial für den nächsten.</a:t>
            </a:r>
          </a:p>
        </p:txBody>
      </p:sp>
      <p:sp>
        <p:nvSpPr>
          <p:cNvPr id="5" name="Rounded Rectangle 4"/>
          <p:cNvSpPr/>
          <p:nvPr/>
        </p:nvSpPr>
        <p:spPr>
          <a:xfrm>
            <a:off x="548640" y="2350000"/>
            <a:ext cx="1900000" cy="1300000"/>
          </a:xfrm>
          <a:prstGeom prst="roundRect">
            <a:avLst>
              <a:gd name="adj" fmla="val 4500"/>
            </a:avLst>
          </a:prstGeom>
          <a:solidFill>
            <a:srgbClr val="0E2841"/>
          </a:solidFill>
          <a:ln>
            <a:no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spcBef>
                <a:spcPts val="0"/>
              </a:spcBef>
              <a:spcAft>
                <a:spcPts val="400"/>
              </a:spcAft>
            </a:pPr>
            <a:r>
              <a:rPr sz="1500" b="1" i="0">
                <a:solidFill>
                  <a:srgbClr val="FFFFFF"/>
                </a:solidFill>
                <a:latin typeface="Aptos Display"/>
              </a:rPr>
              <a:t>RESEARCH</a:t>
            </a:r>
          </a:p>
          <a:p>
            <a:pPr algn="ctr">
              <a:spcBef>
                <a:spcPts val="0"/>
              </a:spcBef>
              <a:spcAft>
                <a:spcPts val="0"/>
              </a:spcAft>
            </a:pPr>
            <a:r>
              <a:rPr sz="1100" b="0" i="0">
                <a:solidFill>
                  <a:srgbClr val="D8E2EF"/>
                </a:solidFill>
                <a:latin typeface="Space Grotesk"/>
              </a:rPr>
              <a:t>findet das Problem</a:t>
            </a:r>
          </a:p>
        </p:txBody>
      </p:sp>
      <p:sp>
        <p:nvSpPr>
          <p:cNvPr id="6" name="Rounded Rectangle 5"/>
          <p:cNvSpPr/>
          <p:nvPr/>
        </p:nvSpPr>
        <p:spPr>
          <a:xfrm>
            <a:off x="5048640" y="2350000"/>
            <a:ext cx="1900000" cy="1300000"/>
          </a:xfrm>
          <a:prstGeom prst="roundRect">
            <a:avLst>
              <a:gd name="adj" fmla="val 4500"/>
            </a:avLst>
          </a:prstGeom>
          <a:solidFill>
            <a:srgbClr val="0E2841"/>
          </a:solidFill>
          <a:ln>
            <a:no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spcBef>
                <a:spcPts val="0"/>
              </a:spcBef>
              <a:spcAft>
                <a:spcPts val="400"/>
              </a:spcAft>
            </a:pPr>
            <a:r>
              <a:rPr sz="1500" b="1" i="0">
                <a:solidFill>
                  <a:srgbClr val="FFFFFF"/>
                </a:solidFill>
                <a:latin typeface="Aptos Display"/>
              </a:rPr>
              <a:t>WRITER</a:t>
            </a:r>
          </a:p>
          <a:p>
            <a:pPr algn="ctr">
              <a:spcBef>
                <a:spcPts val="0"/>
              </a:spcBef>
              <a:spcAft>
                <a:spcPts val="0"/>
              </a:spcAft>
            </a:pPr>
            <a:r>
              <a:rPr sz="1100" b="0" i="0">
                <a:solidFill>
                  <a:srgbClr val="D8E2EF"/>
                </a:solidFill>
                <a:latin typeface="Space Grotesk"/>
              </a:rPr>
              <a:t>schreibt den Post</a:t>
            </a:r>
          </a:p>
        </p:txBody>
      </p:sp>
      <p:sp>
        <p:nvSpPr>
          <p:cNvPr id="7" name="Rounded Rectangle 6"/>
          <p:cNvSpPr/>
          <p:nvPr/>
        </p:nvSpPr>
        <p:spPr>
          <a:xfrm>
            <a:off x="9548640" y="2350000"/>
            <a:ext cx="1900000" cy="1300000"/>
          </a:xfrm>
          <a:prstGeom prst="roundRect">
            <a:avLst>
              <a:gd name="adj" fmla="val 4500"/>
            </a:avLst>
          </a:prstGeom>
          <a:solidFill>
            <a:srgbClr val="0E2841"/>
          </a:solidFill>
          <a:ln>
            <a:no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spcBef>
                <a:spcPts val="0"/>
              </a:spcBef>
              <a:spcAft>
                <a:spcPts val="400"/>
              </a:spcAft>
            </a:pPr>
            <a:r>
              <a:rPr sz="1500" b="1" i="0">
                <a:solidFill>
                  <a:srgbClr val="FFFFFF"/>
                </a:solidFill>
                <a:latin typeface="Aptos Display"/>
              </a:rPr>
              <a:t>EDITOR</a:t>
            </a:r>
          </a:p>
          <a:p>
            <a:pPr algn="ctr">
              <a:spcBef>
                <a:spcPts val="0"/>
              </a:spcBef>
              <a:spcAft>
                <a:spcPts val="0"/>
              </a:spcAft>
            </a:pPr>
            <a:r>
              <a:rPr sz="1100" b="0" i="0">
                <a:solidFill>
                  <a:srgbClr val="D8E2EF"/>
                </a:solidFill>
                <a:latin typeface="Space Grotesk"/>
              </a:rPr>
              <a:t>prüft &amp; markiert</a:t>
            </a:r>
          </a:p>
        </p:txBody>
      </p:sp>
      <p:sp>
        <p:nvSpPr>
          <p:cNvPr id="8" name="Rounded Rectangle 7"/>
          <p:cNvSpPr/>
          <p:nvPr/>
        </p:nvSpPr>
        <p:spPr>
          <a:xfrm>
            <a:off x="2898640" y="2450000"/>
            <a:ext cx="1700000" cy="110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spcBef>
                <a:spcPts val="0"/>
              </a:spcBef>
              <a:spcAft>
                <a:spcPts val="200"/>
              </a:spcAft>
            </a:pPr>
            <a:r>
              <a:rPr sz="1600" b="0" i="0">
                <a:solidFill>
                  <a:srgbClr val="2B3542"/>
                </a:solidFill>
                <a:latin typeface="Space Grotesk"/>
              </a:rPr>
              <a:t>📄</a:t>
            </a:r>
          </a:p>
          <a:p>
            <a:pPr algn="ctr">
              <a:spcBef>
                <a:spcPts val="0"/>
              </a:spcBef>
              <a:spcAft>
                <a:spcPts val="200"/>
              </a:spcAft>
            </a:pPr>
            <a:r>
              <a:rPr sz="1200" b="1" i="0">
                <a:solidFill>
                  <a:srgbClr val="0E2841"/>
                </a:solidFill>
                <a:latin typeface="Space Grotesk"/>
              </a:rPr>
              <a:t>Research-Notiz</a:t>
            </a:r>
          </a:p>
        </p:txBody>
      </p:sp>
      <p:sp>
        <p:nvSpPr>
          <p:cNvPr id="9" name="Rounded Rectangle 8"/>
          <p:cNvSpPr/>
          <p:nvPr/>
        </p:nvSpPr>
        <p:spPr>
          <a:xfrm>
            <a:off x="2798640" y="3750000"/>
            <a:ext cx="1900000" cy="320000"/>
          </a:xfrm>
          <a:prstGeom prst="roundRect">
            <a:avLst>
              <a:gd name="adj" fmla="val 35000"/>
            </a:avLst>
          </a:prstGeom>
          <a:solidFill>
            <a:srgbClr val="F1EEE9"/>
          </a:solidFill>
          <a:ln>
            <a:noFill/>
          </a:ln>
          <a:effectLst/>
        </p:spPr>
        <p:style>
          <a:lnRef idx="1">
            <a:schemeClr val="accent1"/>
          </a:lnRef>
          <a:fillRef idx="3">
            <a:schemeClr val="accent1"/>
          </a:fillRef>
          <a:effectRef idx="2">
            <a:schemeClr val="accent1"/>
          </a:effectRef>
          <a:fontRef idx="minor">
            <a:schemeClr val="lt1"/>
          </a:fontRef>
        </p:style>
        <p:txBody>
          <a:bodyPr wrap="square" lIns="40000" tIns="20000" rIns="40000" bIns="20000" rtlCol="0" anchor="ctr"/>
          <a:lstStyle/>
          <a:p>
            <a:pPr algn="ctr">
              <a:spcBef>
                <a:spcPts val="0"/>
              </a:spcBef>
              <a:spcAft>
                <a:spcPts val="0"/>
              </a:spcAft>
            </a:pPr>
            <a:r>
              <a:rPr sz="1000" b="0" i="0">
                <a:solidFill>
                  <a:srgbClr val="5A6370"/>
                </a:solidFill>
                <a:latin typeface="Space Grotesk"/>
              </a:rPr>
              <a:t>📁 RESEARCH_OUTPUT</a:t>
            </a:r>
          </a:p>
        </p:txBody>
      </p:sp>
      <p:sp>
        <p:nvSpPr>
          <p:cNvPr id="10" name="Rounded Rectangle 9"/>
          <p:cNvSpPr/>
          <p:nvPr/>
        </p:nvSpPr>
        <p:spPr>
          <a:xfrm>
            <a:off x="7398640" y="2450000"/>
            <a:ext cx="1700000" cy="110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spcBef>
                <a:spcPts val="0"/>
              </a:spcBef>
              <a:spcAft>
                <a:spcPts val="200"/>
              </a:spcAft>
            </a:pPr>
            <a:r>
              <a:rPr sz="1600" b="0" i="0">
                <a:solidFill>
                  <a:srgbClr val="2B3542"/>
                </a:solidFill>
                <a:latin typeface="Space Grotesk"/>
              </a:rPr>
              <a:t>📄</a:t>
            </a:r>
          </a:p>
          <a:p>
            <a:pPr algn="ctr">
              <a:spcBef>
                <a:spcPts val="0"/>
              </a:spcBef>
              <a:spcAft>
                <a:spcPts val="200"/>
              </a:spcAft>
            </a:pPr>
            <a:r>
              <a:rPr sz="1200" b="1" i="0">
                <a:solidFill>
                  <a:srgbClr val="0E2841"/>
                </a:solidFill>
                <a:latin typeface="Space Grotesk"/>
              </a:rPr>
              <a:t>Post-Entwurf</a:t>
            </a:r>
          </a:p>
        </p:txBody>
      </p:sp>
      <p:sp>
        <p:nvSpPr>
          <p:cNvPr id="11" name="Rounded Rectangle 10"/>
          <p:cNvSpPr/>
          <p:nvPr/>
        </p:nvSpPr>
        <p:spPr>
          <a:xfrm>
            <a:off x="7298640" y="3750000"/>
            <a:ext cx="1900000" cy="320000"/>
          </a:xfrm>
          <a:prstGeom prst="roundRect">
            <a:avLst>
              <a:gd name="adj" fmla="val 35000"/>
            </a:avLst>
          </a:prstGeom>
          <a:solidFill>
            <a:srgbClr val="F1EEE9"/>
          </a:solidFill>
          <a:ln>
            <a:noFill/>
          </a:ln>
          <a:effectLst/>
        </p:spPr>
        <p:style>
          <a:lnRef idx="1">
            <a:schemeClr val="accent1"/>
          </a:lnRef>
          <a:fillRef idx="3">
            <a:schemeClr val="accent1"/>
          </a:fillRef>
          <a:effectRef idx="2">
            <a:schemeClr val="accent1"/>
          </a:effectRef>
          <a:fontRef idx="minor">
            <a:schemeClr val="lt1"/>
          </a:fontRef>
        </p:style>
        <p:txBody>
          <a:bodyPr wrap="square" lIns="40000" tIns="20000" rIns="40000" bIns="20000" rtlCol="0" anchor="ctr"/>
          <a:lstStyle/>
          <a:p>
            <a:pPr algn="ctr">
              <a:spcBef>
                <a:spcPts val="0"/>
              </a:spcBef>
              <a:spcAft>
                <a:spcPts val="0"/>
              </a:spcAft>
            </a:pPr>
            <a:r>
              <a:rPr sz="1000" b="0" i="0">
                <a:solidFill>
                  <a:srgbClr val="5A6370"/>
                </a:solidFill>
                <a:latin typeface="Space Grotesk"/>
              </a:rPr>
              <a:t>📁 WRITER_OUTPUT</a:t>
            </a:r>
          </a:p>
        </p:txBody>
      </p:sp>
      <p:sp>
        <p:nvSpPr>
          <p:cNvPr id="12" name="TextBox 11"/>
          <p:cNvSpPr txBox="1"/>
          <p:nvPr/>
        </p:nvSpPr>
        <p:spPr>
          <a:xfrm>
            <a:off x="2548640" y="2800000"/>
            <a:ext cx="250000" cy="400000"/>
          </a:xfrm>
          <a:prstGeom prst="rect">
            <a:avLst/>
          </a:prstGeom>
          <a:noFill/>
        </p:spPr>
        <p:txBody>
          <a:bodyPr wrap="none" lIns="0" tIns="0" rIns="0" bIns="0" anchor="ctr">
            <a:spAutoFit/>
          </a:bodyPr>
          <a:lstStyle/>
          <a:p>
            <a:pPr algn="ctr">
              <a:spcBef>
                <a:spcPts val="0"/>
              </a:spcBef>
              <a:spcAft>
                <a:spcPts val="0"/>
              </a:spcAft>
            </a:pPr>
            <a:r>
              <a:rPr sz="1800" b="1" i="0">
                <a:solidFill>
                  <a:srgbClr val="E95E4C"/>
                </a:solidFill>
                <a:latin typeface="Space Grotesk"/>
              </a:rPr>
              <a:t>→</a:t>
            </a:r>
          </a:p>
        </p:txBody>
      </p:sp>
      <p:sp>
        <p:nvSpPr>
          <p:cNvPr id="13" name="TextBox 12"/>
          <p:cNvSpPr txBox="1"/>
          <p:nvPr/>
        </p:nvSpPr>
        <p:spPr>
          <a:xfrm>
            <a:off x="4698640" y="2800000"/>
            <a:ext cx="250000" cy="400000"/>
          </a:xfrm>
          <a:prstGeom prst="rect">
            <a:avLst/>
          </a:prstGeom>
          <a:noFill/>
        </p:spPr>
        <p:txBody>
          <a:bodyPr wrap="none" lIns="0" tIns="0" rIns="0" bIns="0" anchor="ctr">
            <a:spAutoFit/>
          </a:bodyPr>
          <a:lstStyle/>
          <a:p>
            <a:pPr algn="ctr">
              <a:spcBef>
                <a:spcPts val="0"/>
              </a:spcBef>
              <a:spcAft>
                <a:spcPts val="0"/>
              </a:spcAft>
            </a:pPr>
            <a:r>
              <a:rPr sz="1800" b="1" i="0">
                <a:solidFill>
                  <a:srgbClr val="E95E4C"/>
                </a:solidFill>
                <a:latin typeface="Space Grotesk"/>
              </a:rPr>
              <a:t>→</a:t>
            </a:r>
          </a:p>
        </p:txBody>
      </p:sp>
      <p:sp>
        <p:nvSpPr>
          <p:cNvPr id="14" name="TextBox 13"/>
          <p:cNvSpPr txBox="1"/>
          <p:nvPr/>
        </p:nvSpPr>
        <p:spPr>
          <a:xfrm>
            <a:off x="7048640" y="2800000"/>
            <a:ext cx="250000" cy="400000"/>
          </a:xfrm>
          <a:prstGeom prst="rect">
            <a:avLst/>
          </a:prstGeom>
          <a:noFill/>
        </p:spPr>
        <p:txBody>
          <a:bodyPr wrap="none" lIns="0" tIns="0" rIns="0" bIns="0" anchor="ctr">
            <a:spAutoFit/>
          </a:bodyPr>
          <a:lstStyle/>
          <a:p>
            <a:pPr algn="ctr">
              <a:spcBef>
                <a:spcPts val="0"/>
              </a:spcBef>
              <a:spcAft>
                <a:spcPts val="0"/>
              </a:spcAft>
            </a:pPr>
            <a:r>
              <a:rPr sz="1800" b="1" i="0">
                <a:solidFill>
                  <a:srgbClr val="E95E4C"/>
                </a:solidFill>
                <a:latin typeface="Space Grotesk"/>
              </a:rPr>
              <a:t>→</a:t>
            </a:r>
          </a:p>
        </p:txBody>
      </p:sp>
      <p:sp>
        <p:nvSpPr>
          <p:cNvPr id="15" name="TextBox 14"/>
          <p:cNvSpPr txBox="1"/>
          <p:nvPr/>
        </p:nvSpPr>
        <p:spPr>
          <a:xfrm>
            <a:off x="9198640" y="2800000"/>
            <a:ext cx="250000" cy="400000"/>
          </a:xfrm>
          <a:prstGeom prst="rect">
            <a:avLst/>
          </a:prstGeom>
          <a:noFill/>
        </p:spPr>
        <p:txBody>
          <a:bodyPr wrap="none" lIns="0" tIns="0" rIns="0" bIns="0" anchor="ctr">
            <a:spAutoFit/>
          </a:bodyPr>
          <a:lstStyle/>
          <a:p>
            <a:pPr algn="ctr">
              <a:spcBef>
                <a:spcPts val="0"/>
              </a:spcBef>
              <a:spcAft>
                <a:spcPts val="0"/>
              </a:spcAft>
            </a:pPr>
            <a:r>
              <a:rPr sz="1800" b="1" i="0">
                <a:solidFill>
                  <a:srgbClr val="E95E4C"/>
                </a:solidFill>
                <a:latin typeface="Space Grotesk"/>
              </a:rPr>
              <a:t>→</a:t>
            </a:r>
          </a:p>
        </p:txBody>
      </p:sp>
      <p:sp>
        <p:nvSpPr>
          <p:cNvPr id="16" name="TextBox 15"/>
          <p:cNvSpPr txBox="1"/>
          <p:nvPr/>
        </p:nvSpPr>
        <p:spPr>
          <a:xfrm>
            <a:off x="548640" y="4550000"/>
            <a:ext cx="11094720" cy="215444"/>
          </a:xfrm>
          <a:prstGeom prst="rect">
            <a:avLst/>
          </a:prstGeom>
          <a:noFill/>
        </p:spPr>
        <p:txBody>
          <a:bodyPr wrap="square" lIns="0" tIns="0" rIns="0" bIns="0" anchor="t">
            <a:spAutoFit/>
          </a:bodyPr>
          <a:lstStyle/>
          <a:p>
            <a:pPr algn="ctr">
              <a:spcBef>
                <a:spcPts val="0"/>
              </a:spcBef>
              <a:spcAft>
                <a:spcPts val="0"/>
              </a:spcAft>
            </a:pPr>
            <a:r>
              <a:rPr sz="1400" b="0" i="0">
                <a:solidFill>
                  <a:srgbClr val="0E2841"/>
                </a:solidFill>
                <a:latin typeface="Space Grotesk"/>
              </a:rPr>
              <a:t>Jede Übergabe ist einfach eine Datei.</a:t>
            </a:r>
          </a:p>
        </p:txBody>
      </p:sp>
      <p:sp>
        <p:nvSpPr>
          <p:cNvPr id="17" name="TextBox 16"/>
          <p:cNvSpPr txBox="1"/>
          <p:nvPr/>
        </p:nvSpPr>
        <p:spPr>
          <a:xfrm>
            <a:off x="548640" y="5350000"/>
            <a:ext cx="11094720" cy="420000"/>
          </a:xfrm>
          <a:prstGeom prst="rect">
            <a:avLst/>
          </a:prstGeom>
          <a:noFill/>
        </p:spPr>
        <p:txBody>
          <a:bodyPr wrap="square" lIns="0" tIns="0" rIns="0" bIns="0" anchor="t">
            <a:spAutoFit/>
          </a:bodyPr>
          <a:lstStyle/>
          <a:p>
            <a:pPr algn="ctr">
              <a:spcBef>
                <a:spcPts val="0"/>
              </a:spcBef>
              <a:spcAft>
                <a:spcPts val="0"/>
              </a:spcAft>
            </a:pPr>
            <a:r>
              <a:rPr sz="1600" b="1" i="0">
                <a:solidFill>
                  <a:srgbClr val="E95E4C"/>
                </a:solidFill>
                <a:latin typeface="Space Grotesk"/>
              </a:rPr>
              <a:t>Das Weiterreichen macht aus drei einzelnen Agenten ein Team.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AFAF9"/>
        </a:solidFill>
        <a:effectLst/>
      </p:bgPr>
    </p:bg>
    <p:spTree>
      <p:nvGrpSpPr>
        <p:cNvPr id="1" name=""/>
        <p:cNvGrpSpPr/>
        <p:nvPr/>
      </p:nvGrpSpPr>
      <p:grpSpPr>
        <a:xfrm>
          <a:off x="0" y="0"/>
          <a:ext cx="0" cy="0"/>
          <a:chOff x="0" y="0"/>
          <a:chExt cx="0" cy="0"/>
        </a:xfrm>
      </p:grpSpPr>
      <p:sp>
        <p:nvSpPr>
          <p:cNvPr id="2" name="TextBox 1"/>
          <p:cNvSpPr txBox="1"/>
          <p:nvPr/>
        </p:nvSpPr>
        <p:spPr>
          <a:xfrm>
            <a:off x="548640" y="274320"/>
            <a:ext cx="11094720" cy="260000"/>
          </a:xfrm>
          <a:prstGeom prst="rect">
            <a:avLst/>
          </a:prstGeom>
          <a:noFill/>
        </p:spPr>
        <p:txBody>
          <a:bodyPr wrap="square" lIns="0" tIns="0" rIns="0" bIns="0" anchor="t">
            <a:spAutoFit/>
          </a:bodyPr>
          <a:lstStyle/>
          <a:p>
            <a:pPr algn="l">
              <a:spcBef>
                <a:spcPts val="0"/>
              </a:spcBef>
              <a:spcAft>
                <a:spcPts val="0"/>
              </a:spcAft>
            </a:pPr>
            <a:r>
              <a:rPr sz="1100" b="1" i="0">
                <a:solidFill>
                  <a:srgbClr val="E95E4C"/>
                </a:solidFill>
                <a:latin typeface="Space Grotesk"/>
              </a:rPr>
              <a:t>AI AGENT BUILDER ACADEMY · AUGUST 2026</a:t>
            </a:r>
          </a:p>
        </p:txBody>
      </p:sp>
      <p:sp>
        <p:nvSpPr>
          <p:cNvPr id="3" name="TextBox 2"/>
          <p:cNvSpPr txBox="1"/>
          <p:nvPr/>
        </p:nvSpPr>
        <p:spPr>
          <a:xfrm>
            <a:off x="548640" y="548640"/>
            <a:ext cx="11094720" cy="540000"/>
          </a:xfrm>
          <a:prstGeom prst="rect">
            <a:avLst/>
          </a:prstGeom>
          <a:noFill/>
        </p:spPr>
        <p:txBody>
          <a:bodyPr wrap="square" lIns="0" tIns="0" rIns="0" bIns="0" anchor="t">
            <a:spAutoFit/>
          </a:bodyPr>
          <a:lstStyle/>
          <a:p>
            <a:pPr algn="l">
              <a:spcBef>
                <a:spcPts val="0"/>
              </a:spcBef>
              <a:spcAft>
                <a:spcPts val="0"/>
              </a:spcAft>
            </a:pPr>
            <a:r>
              <a:rPr sz="2800" b="1" i="0">
                <a:solidFill>
                  <a:srgbClr val="0E2841"/>
                </a:solidFill>
                <a:latin typeface="Aptos Display"/>
              </a:rPr>
              <a:t>Stufe 4: Der Koordinator</a:t>
            </a:r>
          </a:p>
        </p:txBody>
      </p:sp>
      <p:sp>
        <p:nvSpPr>
          <p:cNvPr id="4" name="TextBox 3"/>
          <p:cNvSpPr txBox="1"/>
          <p:nvPr/>
        </p:nvSpPr>
        <p:spPr>
          <a:xfrm>
            <a:off x="548640" y="1130000"/>
            <a:ext cx="11094720" cy="320000"/>
          </a:xfrm>
          <a:prstGeom prst="rect">
            <a:avLst/>
          </a:prstGeom>
          <a:noFill/>
        </p:spPr>
        <p:txBody>
          <a:bodyPr wrap="square" lIns="0" tIns="0" rIns="0" bIns="0" anchor="t">
            <a:spAutoFit/>
          </a:bodyPr>
          <a:lstStyle/>
          <a:p>
            <a:pPr algn="l">
              <a:spcBef>
                <a:spcPts val="0"/>
              </a:spcBef>
              <a:spcAft>
                <a:spcPts val="0"/>
              </a:spcAft>
            </a:pPr>
            <a:r>
              <a:rPr sz="1400" b="0" i="0">
                <a:solidFill>
                  <a:srgbClr val="5A6370"/>
                </a:solidFill>
                <a:latin typeface="Space Grotesk"/>
              </a:rPr>
              <a:t>Der Chef-Agent, oft auch „Orchestrator“ oder „Supervisor“ genannt. Dasselbe.</a:t>
            </a:r>
          </a:p>
        </p:txBody>
      </p:sp>
      <p:sp>
        <p:nvSpPr>
          <p:cNvPr id="5" name="Rounded Rectangle 4"/>
          <p:cNvSpPr/>
          <p:nvPr/>
        </p:nvSpPr>
        <p:spPr>
          <a:xfrm>
            <a:off x="4296000" y="1700000"/>
            <a:ext cx="3600000" cy="1050000"/>
          </a:xfrm>
          <a:prstGeom prst="roundRect">
            <a:avLst>
              <a:gd name="adj" fmla="val 4500"/>
            </a:avLst>
          </a:prstGeom>
          <a:solidFill>
            <a:srgbClr val="0E2841"/>
          </a:solidFill>
          <a:ln>
            <a:no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spcBef>
                <a:spcPts val="0"/>
              </a:spcBef>
              <a:spcAft>
                <a:spcPts val="400"/>
              </a:spcAft>
            </a:pPr>
            <a:r>
              <a:rPr sz="1500" b="1" i="0">
                <a:solidFill>
                  <a:srgbClr val="FFFFFF"/>
                </a:solidFill>
                <a:latin typeface="Aptos Display"/>
              </a:rPr>
              <a:t>KOORDINATOR</a:t>
            </a:r>
          </a:p>
          <a:p>
            <a:pPr algn="ctr">
              <a:spcBef>
                <a:spcPts val="0"/>
              </a:spcBef>
              <a:spcAft>
                <a:spcPts val="0"/>
              </a:spcAft>
            </a:pPr>
            <a:r>
              <a:rPr sz="1100" b="0" i="0">
                <a:solidFill>
                  <a:srgbClr val="D8E2EF"/>
                </a:solidFill>
                <a:latin typeface="Space Grotesk"/>
              </a:rPr>
              <a:t>hält das Ziel · legt die Reihenfolge fest · sammelt Ergebnisse</a:t>
            </a:r>
          </a:p>
        </p:txBody>
      </p:sp>
      <p:sp>
        <p:nvSpPr>
          <p:cNvPr id="6" name="Rounded Rectangle 5"/>
          <p:cNvSpPr/>
          <p:nvPr/>
        </p:nvSpPr>
        <p:spPr>
          <a:xfrm>
            <a:off x="1048640" y="3550000"/>
            <a:ext cx="2900000" cy="130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spcBef>
                <a:spcPts val="0"/>
              </a:spcBef>
              <a:spcAft>
                <a:spcPts val="400"/>
              </a:spcAft>
            </a:pPr>
            <a:r>
              <a:rPr sz="1300" b="1" i="0">
                <a:solidFill>
                  <a:srgbClr val="0E2841"/>
                </a:solidFill>
                <a:latin typeface="Space Grotesk"/>
              </a:rPr>
              <a:t>RESEARCH-AGENT</a:t>
            </a:r>
          </a:p>
          <a:p>
            <a:pPr algn="ctr">
              <a:spcBef>
                <a:spcPts val="0"/>
              </a:spcBef>
              <a:spcAft>
                <a:spcPts val="0"/>
              </a:spcAft>
            </a:pPr>
            <a:r>
              <a:rPr sz="1150" b="0" i="0">
                <a:solidFill>
                  <a:srgbClr val="2B3542"/>
                </a:solidFill>
                <a:latin typeface="Space Grotesk"/>
              </a:rPr>
              <a:t>findet das Problem</a:t>
            </a:r>
          </a:p>
        </p:txBody>
      </p:sp>
      <p:cxnSp>
        <p:nvCxnSpPr>
          <p:cNvPr id="7" name="Connector 6"/>
          <p:cNvCxnSpPr/>
          <p:nvPr/>
        </p:nvCxnSpPr>
        <p:spPr>
          <a:xfrm flipH="1">
            <a:off x="2498640" y="2750000"/>
            <a:ext cx="3597360" cy="800000"/>
          </a:xfrm>
          <a:prstGeom prst="line">
            <a:avLst/>
          </a:prstGeom>
          <a:ln w="12700">
            <a:solidFill>
              <a:srgbClr val="E95E4C"/>
            </a:solidFill>
            <a:prstDash val="dash"/>
            <a:tailEnd type="arrow" w="med" len="med"/>
          </a:ln>
          <a:effectLst/>
        </p:spPr>
        <p:style>
          <a:lnRef idx="2">
            <a:schemeClr val="accent1"/>
          </a:lnRef>
          <a:fillRef idx="0">
            <a:schemeClr val="accent1"/>
          </a:fillRef>
          <a:effectRef idx="1">
            <a:schemeClr val="accent1"/>
          </a:effectRef>
          <a:fontRef idx="minor">
            <a:schemeClr val="tx1"/>
          </a:fontRef>
        </p:style>
      </p:cxnSp>
      <p:sp>
        <p:nvSpPr>
          <p:cNvPr id="8" name="Rounded Rectangle 7"/>
          <p:cNvSpPr/>
          <p:nvPr/>
        </p:nvSpPr>
        <p:spPr>
          <a:xfrm>
            <a:off x="4646000" y="3550000"/>
            <a:ext cx="2900000" cy="130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spcBef>
                <a:spcPts val="0"/>
              </a:spcBef>
              <a:spcAft>
                <a:spcPts val="400"/>
              </a:spcAft>
            </a:pPr>
            <a:r>
              <a:rPr sz="1300" b="1" i="0">
                <a:solidFill>
                  <a:srgbClr val="0E2841"/>
                </a:solidFill>
                <a:latin typeface="Space Grotesk"/>
              </a:rPr>
              <a:t>WRITER-AGENT</a:t>
            </a:r>
          </a:p>
          <a:p>
            <a:pPr algn="ctr">
              <a:spcBef>
                <a:spcPts val="0"/>
              </a:spcBef>
              <a:spcAft>
                <a:spcPts val="0"/>
              </a:spcAft>
            </a:pPr>
            <a:r>
              <a:rPr sz="1150" b="0" i="0">
                <a:solidFill>
                  <a:srgbClr val="2B3542"/>
                </a:solidFill>
                <a:latin typeface="Space Grotesk"/>
              </a:rPr>
              <a:t>schreibt den Post</a:t>
            </a:r>
          </a:p>
        </p:txBody>
      </p:sp>
      <p:cxnSp>
        <p:nvCxnSpPr>
          <p:cNvPr id="9" name="Connector 8"/>
          <p:cNvCxnSpPr/>
          <p:nvPr/>
        </p:nvCxnSpPr>
        <p:spPr>
          <a:xfrm>
            <a:off x="6096000" y="2750000"/>
            <a:ext cx="0" cy="800000"/>
          </a:xfrm>
          <a:prstGeom prst="line">
            <a:avLst/>
          </a:prstGeom>
          <a:ln w="12700">
            <a:solidFill>
              <a:srgbClr val="E95E4C"/>
            </a:solidFill>
            <a:prstDash val="dash"/>
            <a:tailEnd type="arrow" w="med" len="med"/>
          </a:ln>
          <a:effectLst/>
        </p:spPr>
        <p:style>
          <a:lnRef idx="2">
            <a:schemeClr val="accent1"/>
          </a:lnRef>
          <a:fillRef idx="0">
            <a:schemeClr val="accent1"/>
          </a:fillRef>
          <a:effectRef idx="1">
            <a:schemeClr val="accent1"/>
          </a:effectRef>
          <a:fontRef idx="minor">
            <a:schemeClr val="tx1"/>
          </a:fontRef>
        </p:style>
      </p:cxnSp>
      <p:sp>
        <p:nvSpPr>
          <p:cNvPr id="10" name="Rounded Rectangle 9"/>
          <p:cNvSpPr/>
          <p:nvPr/>
        </p:nvSpPr>
        <p:spPr>
          <a:xfrm>
            <a:off x="8243360" y="3550000"/>
            <a:ext cx="2900000" cy="130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spcBef>
                <a:spcPts val="0"/>
              </a:spcBef>
              <a:spcAft>
                <a:spcPts val="400"/>
              </a:spcAft>
            </a:pPr>
            <a:r>
              <a:rPr sz="1300" b="1" i="0">
                <a:solidFill>
                  <a:srgbClr val="0E2841"/>
                </a:solidFill>
                <a:latin typeface="Space Grotesk"/>
              </a:rPr>
              <a:t>EDITOR-AGENT</a:t>
            </a:r>
          </a:p>
          <a:p>
            <a:pPr algn="ctr">
              <a:spcBef>
                <a:spcPts val="0"/>
              </a:spcBef>
              <a:spcAft>
                <a:spcPts val="0"/>
              </a:spcAft>
            </a:pPr>
            <a:r>
              <a:rPr sz="1150" b="0" i="0">
                <a:solidFill>
                  <a:srgbClr val="2B3542"/>
                </a:solidFill>
                <a:latin typeface="Space Grotesk"/>
              </a:rPr>
              <a:t>macht es sicher</a:t>
            </a:r>
          </a:p>
        </p:txBody>
      </p:sp>
      <p:cxnSp>
        <p:nvCxnSpPr>
          <p:cNvPr id="11" name="Connector 10"/>
          <p:cNvCxnSpPr/>
          <p:nvPr/>
        </p:nvCxnSpPr>
        <p:spPr>
          <a:xfrm>
            <a:off x="6096000" y="2750000"/>
            <a:ext cx="3597360" cy="800000"/>
          </a:xfrm>
          <a:prstGeom prst="line">
            <a:avLst/>
          </a:prstGeom>
          <a:ln w="12700">
            <a:solidFill>
              <a:srgbClr val="E95E4C"/>
            </a:solidFill>
            <a:prstDash val="dash"/>
            <a:tailEnd type="arrow" w="med" len="med"/>
          </a:ln>
          <a:effectLst/>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548640" y="5150000"/>
            <a:ext cx="11094720" cy="320000"/>
          </a:xfrm>
          <a:prstGeom prst="rect">
            <a:avLst/>
          </a:prstGeom>
          <a:noFill/>
        </p:spPr>
        <p:txBody>
          <a:bodyPr wrap="square" lIns="0" tIns="0" rIns="0" bIns="0" anchor="t">
            <a:spAutoFit/>
          </a:bodyPr>
          <a:lstStyle/>
          <a:p>
            <a:pPr algn="ctr">
              <a:spcBef>
                <a:spcPts val="0"/>
              </a:spcBef>
              <a:spcAft>
                <a:spcPts val="0"/>
              </a:spcAft>
            </a:pPr>
            <a:r>
              <a:rPr sz="1200" b="0" i="1">
                <a:solidFill>
                  <a:srgbClr val="5A6370"/>
                </a:solidFill>
                <a:latin typeface="Space Grotesk"/>
              </a:rPr>
              <a:t>Die Spezialisten reden nicht miteinander, sie berichten an den Koordinator.</a:t>
            </a:r>
          </a:p>
        </p:txBody>
      </p:sp>
      <p:sp>
        <p:nvSpPr>
          <p:cNvPr id="13" name="TextBox 12"/>
          <p:cNvSpPr txBox="1"/>
          <p:nvPr/>
        </p:nvSpPr>
        <p:spPr>
          <a:xfrm>
            <a:off x="548640" y="5700000"/>
            <a:ext cx="11094720" cy="420000"/>
          </a:xfrm>
          <a:prstGeom prst="rect">
            <a:avLst/>
          </a:prstGeom>
          <a:noFill/>
        </p:spPr>
        <p:txBody>
          <a:bodyPr wrap="square" lIns="0" tIns="0" rIns="0" bIns="0" anchor="t">
            <a:spAutoFit/>
          </a:bodyPr>
          <a:lstStyle/>
          <a:p>
            <a:pPr algn="ctr">
              <a:spcBef>
                <a:spcPts val="0"/>
              </a:spcBef>
              <a:spcAft>
                <a:spcPts val="0"/>
              </a:spcAft>
            </a:pPr>
            <a:r>
              <a:rPr sz="1600" b="1" i="0">
                <a:solidFill>
                  <a:srgbClr val="E95E4C"/>
                </a:solidFill>
                <a:latin typeface="Space Grotesk"/>
              </a:rPr>
              <a:t>Ein Agent hält den Plan, so geht nichts unter.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AFAF9"/>
        </a:solidFill>
        <a:effectLst/>
      </p:bgPr>
    </p:bg>
    <p:spTree>
      <p:nvGrpSpPr>
        <p:cNvPr id="1" name=""/>
        <p:cNvGrpSpPr/>
        <p:nvPr/>
      </p:nvGrpSpPr>
      <p:grpSpPr>
        <a:xfrm>
          <a:off x="0" y="0"/>
          <a:ext cx="0" cy="0"/>
          <a:chOff x="0" y="0"/>
          <a:chExt cx="0" cy="0"/>
        </a:xfrm>
      </p:grpSpPr>
      <p:sp>
        <p:nvSpPr>
          <p:cNvPr id="2" name="TextBox 1"/>
          <p:cNvSpPr txBox="1"/>
          <p:nvPr/>
        </p:nvSpPr>
        <p:spPr>
          <a:xfrm>
            <a:off x="548640" y="274320"/>
            <a:ext cx="11094720" cy="260000"/>
          </a:xfrm>
          <a:prstGeom prst="rect">
            <a:avLst/>
          </a:prstGeom>
          <a:noFill/>
        </p:spPr>
        <p:txBody>
          <a:bodyPr wrap="square" lIns="0" tIns="0" rIns="0" bIns="0" anchor="t">
            <a:spAutoFit/>
          </a:bodyPr>
          <a:lstStyle/>
          <a:p>
            <a:pPr algn="l">
              <a:spcBef>
                <a:spcPts val="0"/>
              </a:spcBef>
              <a:spcAft>
                <a:spcPts val="0"/>
              </a:spcAft>
            </a:pPr>
            <a:r>
              <a:rPr sz="1100" b="1" i="0">
                <a:solidFill>
                  <a:srgbClr val="E95E4C"/>
                </a:solidFill>
                <a:latin typeface="Space Grotesk"/>
              </a:rPr>
              <a:t>AI AGENT BUILDER ACADEMY · AUGUST 2026</a:t>
            </a:r>
          </a:p>
        </p:txBody>
      </p:sp>
      <p:sp>
        <p:nvSpPr>
          <p:cNvPr id="3" name="TextBox 2"/>
          <p:cNvSpPr txBox="1"/>
          <p:nvPr/>
        </p:nvSpPr>
        <p:spPr>
          <a:xfrm>
            <a:off x="548640" y="548640"/>
            <a:ext cx="11094720" cy="540000"/>
          </a:xfrm>
          <a:prstGeom prst="rect">
            <a:avLst/>
          </a:prstGeom>
          <a:noFill/>
        </p:spPr>
        <p:txBody>
          <a:bodyPr wrap="square" lIns="0" tIns="0" rIns="0" bIns="0" anchor="t">
            <a:spAutoFit/>
          </a:bodyPr>
          <a:lstStyle/>
          <a:p>
            <a:pPr algn="l">
              <a:spcBef>
                <a:spcPts val="0"/>
              </a:spcBef>
              <a:spcAft>
                <a:spcPts val="0"/>
              </a:spcAft>
            </a:pPr>
            <a:r>
              <a:rPr sz="2800" b="1" i="0">
                <a:solidFill>
                  <a:srgbClr val="0E2841"/>
                </a:solidFill>
                <a:latin typeface="Aptos Display"/>
              </a:rPr>
              <a:t>Stufe 5: Der Auslöser</a:t>
            </a:r>
          </a:p>
        </p:txBody>
      </p:sp>
      <p:sp>
        <p:nvSpPr>
          <p:cNvPr id="4" name="TextBox 3"/>
          <p:cNvSpPr txBox="1"/>
          <p:nvPr/>
        </p:nvSpPr>
        <p:spPr>
          <a:xfrm>
            <a:off x="548640" y="1130000"/>
            <a:ext cx="11094720" cy="320000"/>
          </a:xfrm>
          <a:prstGeom prst="rect">
            <a:avLst/>
          </a:prstGeom>
          <a:noFill/>
        </p:spPr>
        <p:txBody>
          <a:bodyPr wrap="square" lIns="0" tIns="0" rIns="0" bIns="0" anchor="t">
            <a:spAutoFit/>
          </a:bodyPr>
          <a:lstStyle/>
          <a:p>
            <a:pPr algn="l">
              <a:spcBef>
                <a:spcPts val="0"/>
              </a:spcBef>
              <a:spcAft>
                <a:spcPts val="0"/>
              </a:spcAft>
            </a:pPr>
            <a:r>
              <a:rPr sz="1400" b="0" i="0">
                <a:solidFill>
                  <a:srgbClr val="5A6370"/>
                </a:solidFill>
                <a:latin typeface="Space Grotesk"/>
              </a:rPr>
              <a:t>Was startet das Team? Nur drei Dinge drücken auf Los: du, die Uhr oder ein Ereignis.</a:t>
            </a:r>
          </a:p>
        </p:txBody>
      </p:sp>
      <p:sp>
        <p:nvSpPr>
          <p:cNvPr id="5" name="TextBox 4"/>
          <p:cNvSpPr txBox="1"/>
          <p:nvPr/>
        </p:nvSpPr>
        <p:spPr>
          <a:xfrm>
            <a:off x="548640" y="1850000"/>
            <a:ext cx="1400000" cy="280000"/>
          </a:xfrm>
          <a:prstGeom prst="rect">
            <a:avLst/>
          </a:prstGeom>
          <a:noFill/>
        </p:spPr>
        <p:txBody>
          <a:bodyPr wrap="square" lIns="0" tIns="0" rIns="0" bIns="0" anchor="t">
            <a:spAutoFit/>
          </a:bodyPr>
          <a:lstStyle/>
          <a:p>
            <a:pPr algn="l">
              <a:spcBef>
                <a:spcPts val="0"/>
              </a:spcBef>
              <a:spcAft>
                <a:spcPts val="0"/>
              </a:spcAft>
            </a:pPr>
            <a:r>
              <a:rPr sz="1100" b="1" i="0">
                <a:solidFill>
                  <a:srgbClr val="5A6370"/>
                </a:solidFill>
                <a:latin typeface="Space Grotesk"/>
              </a:rPr>
              <a:t>MANUELL</a:t>
            </a:r>
          </a:p>
        </p:txBody>
      </p:sp>
      <p:sp>
        <p:nvSpPr>
          <p:cNvPr id="6" name="TextBox 5"/>
          <p:cNvSpPr txBox="1"/>
          <p:nvPr/>
        </p:nvSpPr>
        <p:spPr>
          <a:xfrm>
            <a:off x="10243360" y="1850000"/>
            <a:ext cx="1400000" cy="280000"/>
          </a:xfrm>
          <a:prstGeom prst="rect">
            <a:avLst/>
          </a:prstGeom>
          <a:noFill/>
        </p:spPr>
        <p:txBody>
          <a:bodyPr wrap="square" lIns="0" tIns="0" rIns="0" bIns="0" anchor="t">
            <a:spAutoFit/>
          </a:bodyPr>
          <a:lstStyle/>
          <a:p>
            <a:pPr algn="r">
              <a:spcBef>
                <a:spcPts val="0"/>
              </a:spcBef>
              <a:spcAft>
                <a:spcPts val="0"/>
              </a:spcAft>
            </a:pPr>
            <a:r>
              <a:rPr sz="1100" b="1" i="0">
                <a:solidFill>
                  <a:srgbClr val="5A6370"/>
                </a:solidFill>
                <a:latin typeface="Space Grotesk"/>
              </a:rPr>
              <a:t>AUTOMATISCH</a:t>
            </a:r>
          </a:p>
        </p:txBody>
      </p:sp>
      <p:cxnSp>
        <p:nvCxnSpPr>
          <p:cNvPr id="7" name="Connector 6"/>
          <p:cNvCxnSpPr/>
          <p:nvPr/>
        </p:nvCxnSpPr>
        <p:spPr>
          <a:xfrm>
            <a:off x="1900000" y="1985000"/>
            <a:ext cx="8150000" cy="0"/>
          </a:xfrm>
          <a:prstGeom prst="line">
            <a:avLst/>
          </a:prstGeom>
          <a:ln w="12700">
            <a:solidFill>
              <a:srgbClr val="E95E4C"/>
            </a:solidFill>
            <a:tailEnd type="arrow" w="med" len="med"/>
          </a:ln>
          <a:effectLst/>
        </p:spPr>
        <p:style>
          <a:lnRef idx="2">
            <a:schemeClr val="accent1"/>
          </a:lnRef>
          <a:fillRef idx="0">
            <a:schemeClr val="accent1"/>
          </a:fillRef>
          <a:effectRef idx="1">
            <a:schemeClr val="accent1"/>
          </a:effectRef>
          <a:fontRef idx="minor">
            <a:schemeClr val="tx1"/>
          </a:fontRef>
        </p:style>
      </p:cxnSp>
      <p:sp>
        <p:nvSpPr>
          <p:cNvPr id="8" name="Rounded Rectangle 7"/>
          <p:cNvSpPr/>
          <p:nvPr/>
        </p:nvSpPr>
        <p:spPr>
          <a:xfrm>
            <a:off x="548640" y="2300000"/>
            <a:ext cx="2500000" cy="230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endParaRPr/>
          </a:p>
        </p:txBody>
      </p:sp>
      <p:sp>
        <p:nvSpPr>
          <p:cNvPr id="9" name="Oval 8"/>
          <p:cNvSpPr/>
          <p:nvPr/>
        </p:nvSpPr>
        <p:spPr>
          <a:xfrm>
            <a:off x="728640" y="2480000"/>
            <a:ext cx="340000" cy="340000"/>
          </a:xfrm>
          <a:prstGeom prst="ellipse">
            <a:avLst/>
          </a:prstGeom>
          <a:solidFill>
            <a:srgbClr val="E95E4C"/>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sz="1300" b="1" i="0">
                <a:solidFill>
                  <a:srgbClr val="FFFFFF"/>
                </a:solidFill>
                <a:latin typeface="Space Grotesk"/>
              </a:rPr>
              <a:t>1</a:t>
            </a:r>
          </a:p>
        </p:txBody>
      </p:sp>
      <p:sp>
        <p:nvSpPr>
          <p:cNvPr id="10" name="TextBox 9"/>
          <p:cNvSpPr txBox="1"/>
          <p:nvPr/>
        </p:nvSpPr>
        <p:spPr>
          <a:xfrm>
            <a:off x="1168640" y="2500000"/>
            <a:ext cx="1760000" cy="700000"/>
          </a:xfrm>
          <a:prstGeom prst="rect">
            <a:avLst/>
          </a:prstGeom>
          <a:noFill/>
        </p:spPr>
        <p:txBody>
          <a:bodyPr wrap="square" lIns="0" tIns="0" rIns="0" bIns="0" anchor="t">
            <a:spAutoFit/>
          </a:bodyPr>
          <a:lstStyle/>
          <a:p>
            <a:pPr algn="l">
              <a:spcBef>
                <a:spcPts val="0"/>
              </a:spcBef>
              <a:spcAft>
                <a:spcPts val="0"/>
              </a:spcAft>
            </a:pPr>
            <a:r>
              <a:rPr sz="1400" b="1" i="0">
                <a:solidFill>
                  <a:srgbClr val="0E2841"/>
                </a:solidFill>
                <a:latin typeface="Aptos Display"/>
              </a:rPr>
              <a:t>Von Hand</a:t>
            </a:r>
          </a:p>
        </p:txBody>
      </p:sp>
      <p:sp>
        <p:nvSpPr>
          <p:cNvPr id="11" name="TextBox 10"/>
          <p:cNvSpPr txBox="1"/>
          <p:nvPr/>
        </p:nvSpPr>
        <p:spPr>
          <a:xfrm>
            <a:off x="728640" y="3300000"/>
            <a:ext cx="2140000" cy="1200000"/>
          </a:xfrm>
          <a:prstGeom prst="rect">
            <a:avLst/>
          </a:prstGeom>
          <a:noFill/>
        </p:spPr>
        <p:txBody>
          <a:bodyPr wrap="square" lIns="0" tIns="0" rIns="0" bIns="0" anchor="t">
            <a:spAutoFit/>
          </a:bodyPr>
          <a:lstStyle/>
          <a:p>
            <a:pPr algn="l">
              <a:spcBef>
                <a:spcPts val="0"/>
              </a:spcBef>
              <a:spcAft>
                <a:spcPts val="0"/>
              </a:spcAft>
            </a:pPr>
            <a:r>
              <a:rPr sz="1150" b="0" i="0">
                <a:solidFill>
                  <a:srgbClr val="2B3542"/>
                </a:solidFill>
                <a:latin typeface="Space Grotesk"/>
              </a:rPr>
              <a:t>Du trägst jedes Ergebnis selbst zum nächsten Agenten. Die beste Art zu lernen, du spürst jede Übergabe.</a:t>
            </a:r>
          </a:p>
        </p:txBody>
      </p:sp>
      <p:sp>
        <p:nvSpPr>
          <p:cNvPr id="12" name="Rounded Rectangle 11"/>
          <p:cNvSpPr/>
          <p:nvPr/>
        </p:nvSpPr>
        <p:spPr>
          <a:xfrm>
            <a:off x="1048640" y="4960000"/>
            <a:ext cx="1500000" cy="380000"/>
          </a:xfrm>
          <a:prstGeom prst="roundRect">
            <a:avLst>
              <a:gd name="adj" fmla="val 50000"/>
            </a:avLst>
          </a:prstGeom>
          <a:solidFill>
            <a:srgbClr val="F1EEE9"/>
          </a:solidFill>
          <a:ln>
            <a:noFill/>
          </a:ln>
          <a:effectLst/>
        </p:spPr>
        <p:style>
          <a:lnRef idx="1">
            <a:schemeClr val="accent1"/>
          </a:lnRef>
          <a:fillRef idx="3">
            <a:schemeClr val="accent1"/>
          </a:fillRef>
          <a:effectRef idx="2">
            <a:schemeClr val="accent1"/>
          </a:effectRef>
          <a:fontRef idx="minor">
            <a:schemeClr val="lt1"/>
          </a:fontRef>
        </p:style>
        <p:txBody>
          <a:bodyPr wrap="square" lIns="40000" tIns="20000" rIns="40000" bIns="20000" rtlCol="0" anchor="ctr"/>
          <a:lstStyle/>
          <a:p>
            <a:pPr algn="ctr"/>
            <a:r>
              <a:rPr sz="1100" b="1" i="0">
                <a:solidFill>
                  <a:srgbClr val="0E2841"/>
                </a:solidFill>
                <a:latin typeface="Space Grotesk"/>
              </a:rPr>
              <a:t>DU</a:t>
            </a:r>
          </a:p>
        </p:txBody>
      </p:sp>
      <p:sp>
        <p:nvSpPr>
          <p:cNvPr id="13" name="Rounded Rectangle 12"/>
          <p:cNvSpPr/>
          <p:nvPr/>
        </p:nvSpPr>
        <p:spPr>
          <a:xfrm>
            <a:off x="3413546" y="2300000"/>
            <a:ext cx="2500000" cy="230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endParaRPr/>
          </a:p>
        </p:txBody>
      </p:sp>
      <p:sp>
        <p:nvSpPr>
          <p:cNvPr id="14" name="Oval 13"/>
          <p:cNvSpPr/>
          <p:nvPr/>
        </p:nvSpPr>
        <p:spPr>
          <a:xfrm>
            <a:off x="3593546" y="2480000"/>
            <a:ext cx="340000" cy="340000"/>
          </a:xfrm>
          <a:prstGeom prst="ellipse">
            <a:avLst/>
          </a:prstGeom>
          <a:solidFill>
            <a:srgbClr val="E95E4C"/>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sz="1300" b="1" i="0">
                <a:solidFill>
                  <a:srgbClr val="FFFFFF"/>
                </a:solidFill>
                <a:latin typeface="Space Grotesk"/>
              </a:rPr>
              <a:t>2</a:t>
            </a:r>
          </a:p>
        </p:txBody>
      </p:sp>
      <p:sp>
        <p:nvSpPr>
          <p:cNvPr id="15" name="TextBox 14"/>
          <p:cNvSpPr txBox="1"/>
          <p:nvPr/>
        </p:nvSpPr>
        <p:spPr>
          <a:xfrm>
            <a:off x="4033546" y="2500000"/>
            <a:ext cx="1760000" cy="700000"/>
          </a:xfrm>
          <a:prstGeom prst="rect">
            <a:avLst/>
          </a:prstGeom>
          <a:noFill/>
        </p:spPr>
        <p:txBody>
          <a:bodyPr wrap="square" lIns="0" tIns="0" rIns="0" bIns="0" anchor="t">
            <a:spAutoFit/>
          </a:bodyPr>
          <a:lstStyle/>
          <a:p>
            <a:pPr algn="l">
              <a:spcBef>
                <a:spcPts val="0"/>
              </a:spcBef>
              <a:spcAft>
                <a:spcPts val="0"/>
              </a:spcAft>
            </a:pPr>
            <a:r>
              <a:rPr sz="1400" b="1" i="0">
                <a:solidFill>
                  <a:srgbClr val="0E2841"/>
                </a:solidFill>
                <a:latin typeface="Aptos Display"/>
              </a:rPr>
              <a:t>Eine Anweisung</a:t>
            </a:r>
          </a:p>
        </p:txBody>
      </p:sp>
      <p:sp>
        <p:nvSpPr>
          <p:cNvPr id="16" name="TextBox 15"/>
          <p:cNvSpPr txBox="1"/>
          <p:nvPr/>
        </p:nvSpPr>
        <p:spPr>
          <a:xfrm>
            <a:off x="3593546" y="3300000"/>
            <a:ext cx="2140000" cy="1200000"/>
          </a:xfrm>
          <a:prstGeom prst="rect">
            <a:avLst/>
          </a:prstGeom>
          <a:noFill/>
        </p:spPr>
        <p:txBody>
          <a:bodyPr wrap="square" lIns="0" tIns="0" rIns="0" bIns="0" anchor="t">
            <a:spAutoFit/>
          </a:bodyPr>
          <a:lstStyle/>
          <a:p>
            <a:pPr algn="l">
              <a:spcBef>
                <a:spcPts val="0"/>
              </a:spcBef>
              <a:spcAft>
                <a:spcPts val="0"/>
              </a:spcAft>
            </a:pPr>
            <a:r>
              <a:rPr sz="1150" b="0" i="0">
                <a:solidFill>
                  <a:srgbClr val="2B3542"/>
                </a:solidFill>
                <a:latin typeface="Space Grotesk"/>
              </a:rPr>
              <a:t>„Recherchieren, dann schreiben, dann redigieren, dann zeigen.“ Du drückst einmal Los, die Kette läuft durch.</a:t>
            </a:r>
          </a:p>
        </p:txBody>
      </p:sp>
      <p:sp>
        <p:nvSpPr>
          <p:cNvPr id="17" name="Rounded Rectangle 16"/>
          <p:cNvSpPr/>
          <p:nvPr/>
        </p:nvSpPr>
        <p:spPr>
          <a:xfrm>
            <a:off x="3913546" y="4960000"/>
            <a:ext cx="1500000" cy="380000"/>
          </a:xfrm>
          <a:prstGeom prst="roundRect">
            <a:avLst>
              <a:gd name="adj" fmla="val 50000"/>
            </a:avLst>
          </a:prstGeom>
          <a:solidFill>
            <a:srgbClr val="F1EEE9"/>
          </a:solidFill>
          <a:ln>
            <a:noFill/>
          </a:ln>
          <a:effectLst/>
        </p:spPr>
        <p:style>
          <a:lnRef idx="1">
            <a:schemeClr val="accent1"/>
          </a:lnRef>
          <a:fillRef idx="3">
            <a:schemeClr val="accent1"/>
          </a:fillRef>
          <a:effectRef idx="2">
            <a:schemeClr val="accent1"/>
          </a:effectRef>
          <a:fontRef idx="minor">
            <a:schemeClr val="lt1"/>
          </a:fontRef>
        </p:style>
        <p:txBody>
          <a:bodyPr wrap="square" lIns="40000" tIns="20000" rIns="40000" bIns="20000" rtlCol="0" anchor="ctr"/>
          <a:lstStyle/>
          <a:p>
            <a:pPr algn="ctr"/>
            <a:r>
              <a:rPr sz="1100" b="1" i="0">
                <a:solidFill>
                  <a:srgbClr val="0E2841"/>
                </a:solidFill>
                <a:latin typeface="Space Grotesk"/>
              </a:rPr>
              <a:t>DU, EINMAL</a:t>
            </a:r>
          </a:p>
        </p:txBody>
      </p:sp>
      <p:sp>
        <p:nvSpPr>
          <p:cNvPr id="18" name="Rounded Rectangle 17"/>
          <p:cNvSpPr/>
          <p:nvPr/>
        </p:nvSpPr>
        <p:spPr>
          <a:xfrm>
            <a:off x="6278452" y="2300000"/>
            <a:ext cx="2500000" cy="230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endParaRPr/>
          </a:p>
        </p:txBody>
      </p:sp>
      <p:sp>
        <p:nvSpPr>
          <p:cNvPr id="19" name="Oval 18"/>
          <p:cNvSpPr/>
          <p:nvPr/>
        </p:nvSpPr>
        <p:spPr>
          <a:xfrm>
            <a:off x="6458452" y="2480000"/>
            <a:ext cx="340000" cy="340000"/>
          </a:xfrm>
          <a:prstGeom prst="ellipse">
            <a:avLst/>
          </a:prstGeom>
          <a:solidFill>
            <a:srgbClr val="E95E4C"/>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sz="1300" b="1" i="0">
                <a:solidFill>
                  <a:srgbClr val="FFFFFF"/>
                </a:solidFill>
                <a:latin typeface="Space Grotesk"/>
              </a:rPr>
              <a:t>3</a:t>
            </a:r>
          </a:p>
        </p:txBody>
      </p:sp>
      <p:sp>
        <p:nvSpPr>
          <p:cNvPr id="20" name="TextBox 19"/>
          <p:cNvSpPr txBox="1"/>
          <p:nvPr/>
        </p:nvSpPr>
        <p:spPr>
          <a:xfrm>
            <a:off x="6898452" y="2500000"/>
            <a:ext cx="1760000" cy="700000"/>
          </a:xfrm>
          <a:prstGeom prst="rect">
            <a:avLst/>
          </a:prstGeom>
          <a:noFill/>
        </p:spPr>
        <p:txBody>
          <a:bodyPr wrap="square" lIns="0" tIns="0" rIns="0" bIns="0" anchor="t">
            <a:spAutoFit/>
          </a:bodyPr>
          <a:lstStyle/>
          <a:p>
            <a:pPr algn="l">
              <a:spcBef>
                <a:spcPts val="0"/>
              </a:spcBef>
              <a:spcAft>
                <a:spcPts val="0"/>
              </a:spcAft>
            </a:pPr>
            <a:r>
              <a:rPr sz="1400" b="1" i="0">
                <a:solidFill>
                  <a:srgbClr val="0E2841"/>
                </a:solidFill>
                <a:latin typeface="Aptos Display"/>
              </a:rPr>
              <a:t>Nach Zeitplan</a:t>
            </a:r>
          </a:p>
        </p:txBody>
      </p:sp>
      <p:sp>
        <p:nvSpPr>
          <p:cNvPr id="21" name="TextBox 20"/>
          <p:cNvSpPr txBox="1"/>
          <p:nvPr/>
        </p:nvSpPr>
        <p:spPr>
          <a:xfrm>
            <a:off x="6458452" y="3300000"/>
            <a:ext cx="2140000" cy="1200000"/>
          </a:xfrm>
          <a:prstGeom prst="rect">
            <a:avLst/>
          </a:prstGeom>
          <a:noFill/>
        </p:spPr>
        <p:txBody>
          <a:bodyPr wrap="square" lIns="0" tIns="0" rIns="0" bIns="0" anchor="t">
            <a:spAutoFit/>
          </a:bodyPr>
          <a:lstStyle/>
          <a:p>
            <a:pPr algn="l">
              <a:spcBef>
                <a:spcPts val="0"/>
              </a:spcBef>
              <a:spcAft>
                <a:spcPts val="0"/>
              </a:spcAft>
            </a:pPr>
            <a:r>
              <a:rPr sz="1150" b="0" i="0">
                <a:solidFill>
                  <a:srgbClr val="2B3542"/>
                </a:solidFill>
                <a:latin typeface="Space Grotesk"/>
              </a:rPr>
              <a:t>„Jeden Montag um 9 Uhr alles laufen lassen.“ Die Uhr drückt Los, es arbeitet, während du schläfst.</a:t>
            </a:r>
          </a:p>
        </p:txBody>
      </p:sp>
      <p:sp>
        <p:nvSpPr>
          <p:cNvPr id="22" name="Rounded Rectangle 21"/>
          <p:cNvSpPr/>
          <p:nvPr/>
        </p:nvSpPr>
        <p:spPr>
          <a:xfrm>
            <a:off x="6778452" y="4960000"/>
            <a:ext cx="1500000" cy="380000"/>
          </a:xfrm>
          <a:prstGeom prst="roundRect">
            <a:avLst>
              <a:gd name="adj" fmla="val 50000"/>
            </a:avLst>
          </a:prstGeom>
          <a:solidFill>
            <a:srgbClr val="F1EEE9"/>
          </a:solidFill>
          <a:ln>
            <a:noFill/>
          </a:ln>
          <a:effectLst/>
        </p:spPr>
        <p:style>
          <a:lnRef idx="1">
            <a:schemeClr val="accent1"/>
          </a:lnRef>
          <a:fillRef idx="3">
            <a:schemeClr val="accent1"/>
          </a:fillRef>
          <a:effectRef idx="2">
            <a:schemeClr val="accent1"/>
          </a:effectRef>
          <a:fontRef idx="minor">
            <a:schemeClr val="lt1"/>
          </a:fontRef>
        </p:style>
        <p:txBody>
          <a:bodyPr wrap="square" lIns="40000" tIns="20000" rIns="40000" bIns="20000" rtlCol="0" anchor="ctr"/>
          <a:lstStyle/>
          <a:p>
            <a:pPr algn="ctr"/>
            <a:r>
              <a:rPr sz="1100" b="1" i="0">
                <a:solidFill>
                  <a:srgbClr val="0E2841"/>
                </a:solidFill>
                <a:latin typeface="Space Grotesk"/>
              </a:rPr>
              <a:t>DIE UHR</a:t>
            </a:r>
          </a:p>
        </p:txBody>
      </p:sp>
      <p:sp>
        <p:nvSpPr>
          <p:cNvPr id="23" name="Rounded Rectangle 22"/>
          <p:cNvSpPr/>
          <p:nvPr/>
        </p:nvSpPr>
        <p:spPr>
          <a:xfrm>
            <a:off x="9143358" y="2300000"/>
            <a:ext cx="2500000" cy="2300000"/>
          </a:xfrm>
          <a:prstGeom prst="roundRect">
            <a:avLst>
              <a:gd name="adj" fmla="val 4500"/>
            </a:avLst>
          </a:prstGeom>
          <a:solidFill>
            <a:srgbClr val="FFFFFF"/>
          </a:solidFill>
          <a:ln w="9525">
            <a:solidFill>
              <a:srgbClr val="E3E0DA"/>
            </a:solidFill>
          </a:ln>
          <a:effectLst/>
        </p:spPr>
        <p:style>
          <a:lnRef idx="1">
            <a:schemeClr val="accent1"/>
          </a:lnRef>
          <a:fillRef idx="3">
            <a:schemeClr val="accent1"/>
          </a:fillRef>
          <a:effectRef idx="2">
            <a:schemeClr val="accent1"/>
          </a:effectRef>
          <a:fontRef idx="minor">
            <a:schemeClr val="lt1"/>
          </a:fontRef>
        </p:style>
        <p:txBody>
          <a:bodyPr wrap="square" lIns="146304" tIns="109728" rIns="146304" bIns="109728" rtlCol="0" anchor="ctr"/>
          <a:lstStyle/>
          <a:p>
            <a:pPr algn="ctr"/>
            <a:endParaRPr/>
          </a:p>
        </p:txBody>
      </p:sp>
      <p:sp>
        <p:nvSpPr>
          <p:cNvPr id="24" name="Oval 23"/>
          <p:cNvSpPr/>
          <p:nvPr/>
        </p:nvSpPr>
        <p:spPr>
          <a:xfrm>
            <a:off x="9323358" y="2480000"/>
            <a:ext cx="340000" cy="340000"/>
          </a:xfrm>
          <a:prstGeom prst="ellipse">
            <a:avLst/>
          </a:prstGeom>
          <a:solidFill>
            <a:srgbClr val="E95E4C"/>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sz="1300" b="1" i="0">
                <a:solidFill>
                  <a:srgbClr val="FFFFFF"/>
                </a:solidFill>
                <a:latin typeface="Space Grotesk"/>
              </a:rPr>
              <a:t>4</a:t>
            </a:r>
          </a:p>
        </p:txBody>
      </p:sp>
      <p:sp>
        <p:nvSpPr>
          <p:cNvPr id="25" name="TextBox 24"/>
          <p:cNvSpPr txBox="1"/>
          <p:nvPr/>
        </p:nvSpPr>
        <p:spPr>
          <a:xfrm>
            <a:off x="9763358" y="2500000"/>
            <a:ext cx="1760000" cy="700000"/>
          </a:xfrm>
          <a:prstGeom prst="rect">
            <a:avLst/>
          </a:prstGeom>
          <a:noFill/>
        </p:spPr>
        <p:txBody>
          <a:bodyPr wrap="square" lIns="0" tIns="0" rIns="0" bIns="0" anchor="t">
            <a:spAutoFit/>
          </a:bodyPr>
          <a:lstStyle/>
          <a:p>
            <a:pPr algn="l">
              <a:spcBef>
                <a:spcPts val="0"/>
              </a:spcBef>
              <a:spcAft>
                <a:spcPts val="0"/>
              </a:spcAft>
            </a:pPr>
            <a:r>
              <a:rPr sz="1400" b="1" i="0">
                <a:solidFill>
                  <a:srgbClr val="0E2841"/>
                </a:solidFill>
                <a:latin typeface="Aptos Display"/>
              </a:rPr>
              <a:t>Wenn etwas passiert</a:t>
            </a:r>
          </a:p>
        </p:txBody>
      </p:sp>
      <p:sp>
        <p:nvSpPr>
          <p:cNvPr id="26" name="TextBox 25"/>
          <p:cNvSpPr txBox="1"/>
          <p:nvPr/>
        </p:nvSpPr>
        <p:spPr>
          <a:xfrm>
            <a:off x="9323358" y="3300000"/>
            <a:ext cx="2140000" cy="1200000"/>
          </a:xfrm>
          <a:prstGeom prst="rect">
            <a:avLst/>
          </a:prstGeom>
          <a:noFill/>
        </p:spPr>
        <p:txBody>
          <a:bodyPr wrap="square" lIns="0" tIns="0" rIns="0" bIns="0" anchor="t">
            <a:spAutoFit/>
          </a:bodyPr>
          <a:lstStyle/>
          <a:p>
            <a:pPr algn="l">
              <a:spcBef>
                <a:spcPts val="0"/>
              </a:spcBef>
              <a:spcAft>
                <a:spcPts val="0"/>
              </a:spcAft>
            </a:pPr>
            <a:r>
              <a:rPr sz="1150" b="0" i="0">
                <a:solidFill>
                  <a:srgbClr val="2B3542"/>
                </a:solidFill>
                <a:latin typeface="Space Grotesk"/>
              </a:rPr>
              <a:t>Eine neue Anfrage, ein Verkauf, ein ausgefülltes Formular. Das Ereignis selbst drückt Los, kein Mensch nötig.</a:t>
            </a:r>
          </a:p>
        </p:txBody>
      </p:sp>
      <p:sp>
        <p:nvSpPr>
          <p:cNvPr id="27" name="Rounded Rectangle 26"/>
          <p:cNvSpPr/>
          <p:nvPr/>
        </p:nvSpPr>
        <p:spPr>
          <a:xfrm>
            <a:off x="9643358" y="4960000"/>
            <a:ext cx="1500000" cy="380000"/>
          </a:xfrm>
          <a:prstGeom prst="roundRect">
            <a:avLst>
              <a:gd name="adj" fmla="val 50000"/>
            </a:avLst>
          </a:prstGeom>
          <a:solidFill>
            <a:srgbClr val="F1EEE9"/>
          </a:solidFill>
          <a:ln>
            <a:noFill/>
          </a:ln>
          <a:effectLst/>
        </p:spPr>
        <p:style>
          <a:lnRef idx="1">
            <a:schemeClr val="accent1"/>
          </a:lnRef>
          <a:fillRef idx="3">
            <a:schemeClr val="accent1"/>
          </a:fillRef>
          <a:effectRef idx="2">
            <a:schemeClr val="accent1"/>
          </a:effectRef>
          <a:fontRef idx="minor">
            <a:schemeClr val="lt1"/>
          </a:fontRef>
        </p:style>
        <p:txBody>
          <a:bodyPr wrap="square" lIns="40000" tIns="20000" rIns="40000" bIns="20000" rtlCol="0" anchor="ctr"/>
          <a:lstStyle/>
          <a:p>
            <a:pPr algn="ctr"/>
            <a:r>
              <a:rPr sz="1100" b="1" i="0">
                <a:solidFill>
                  <a:srgbClr val="0E2841"/>
                </a:solidFill>
                <a:latin typeface="Space Grotesk"/>
              </a:rPr>
              <a:t>DIE WELT</a:t>
            </a:r>
          </a:p>
        </p:txBody>
      </p:sp>
      <p:sp>
        <p:nvSpPr>
          <p:cNvPr id="28" name="TextBox 27"/>
          <p:cNvSpPr txBox="1"/>
          <p:nvPr/>
        </p:nvSpPr>
        <p:spPr>
          <a:xfrm>
            <a:off x="548640" y="4680000"/>
            <a:ext cx="11094720" cy="250000"/>
          </a:xfrm>
          <a:prstGeom prst="rect">
            <a:avLst/>
          </a:prstGeom>
          <a:noFill/>
        </p:spPr>
        <p:txBody>
          <a:bodyPr wrap="square" lIns="0" tIns="0" rIns="0" bIns="0" anchor="t">
            <a:spAutoFit/>
          </a:bodyPr>
          <a:lstStyle/>
          <a:p>
            <a:pPr algn="ctr">
              <a:spcBef>
                <a:spcPts val="0"/>
              </a:spcBef>
              <a:spcAft>
                <a:spcPts val="0"/>
              </a:spcAft>
            </a:pPr>
            <a:r>
              <a:rPr sz="1050" b="1" i="0">
                <a:solidFill>
                  <a:srgbClr val="5A6370"/>
                </a:solidFill>
                <a:latin typeface="Space Grotesk"/>
              </a:rPr>
              <a:t>WER DRÜCKT LOS?</a:t>
            </a:r>
          </a:p>
        </p:txBody>
      </p:sp>
      <p:sp>
        <p:nvSpPr>
          <p:cNvPr id="29" name="TextBox 28"/>
          <p:cNvSpPr txBox="1"/>
          <p:nvPr/>
        </p:nvSpPr>
        <p:spPr>
          <a:xfrm>
            <a:off x="548640" y="5620000"/>
            <a:ext cx="11094720" cy="420000"/>
          </a:xfrm>
          <a:prstGeom prst="rect">
            <a:avLst/>
          </a:prstGeom>
          <a:noFill/>
        </p:spPr>
        <p:txBody>
          <a:bodyPr wrap="square" lIns="0" tIns="0" rIns="0" bIns="0" anchor="t">
            <a:spAutoFit/>
          </a:bodyPr>
          <a:lstStyle/>
          <a:p>
            <a:pPr algn="ctr">
              <a:spcBef>
                <a:spcPts val="0"/>
              </a:spcBef>
              <a:spcAft>
                <a:spcPts val="0"/>
              </a:spcAft>
            </a:pPr>
            <a:r>
              <a:rPr sz="1600" b="1" i="0">
                <a:solidFill>
                  <a:srgbClr val="E95E4C"/>
                </a:solidFill>
                <a:latin typeface="Space Grotesk"/>
              </a:rPr>
              <a:t>Fang von Hand an. Automatisiere erst, wenn du vertraust.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Space Grotesk"/>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Space Grotesk"/>
        <a:ea typeface=""/>
        <a:cs typeface=""/>
        <a:font script="Jpan" typeface="ＭＳ Ｐゴシック"/>
        <a:font script="Hang" typeface="맑은 고딕"/>
        <a:font script="Hans" typeface="宋体"/>
        <a:font script="Hant" typeface="新細明體"/>
        <a:font script="Arab" typeface="Space Grotesk"/>
        <a:font script="Hebr" typeface="Space Grotesk"/>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Space Grotesk"/>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Space Grotesk"/>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Space Grotesk" panose="020F0502020204030204"/>
        <a:ea typeface=""/>
        <a:cs typeface=""/>
        <a:font script="Jpan" typeface="游ゴシック"/>
        <a:font script="Hang" typeface="맑은 고딕"/>
        <a:font script="Hans" typeface="等线"/>
        <a:font script="Hant" typeface="新細明體"/>
        <a:font script="Arab" typeface="Space Grotesk"/>
        <a:font script="Hebr" typeface="Space Grotesk"/>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Space Grotesk"/>
        <a:font script="Uigh" typeface="Microsoft Uighur"/>
        <a:font script="Geor" typeface="Sylfaen"/>
        <a:font script="Armn" typeface="Space Grotesk"/>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Space Grotesk"/>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Space Grotesk" panose="02110004020202020204"/>
        <a:ea typeface=""/>
        <a:cs typeface=""/>
        <a:font script="Jpan" typeface="游ゴシック"/>
        <a:font script="Hang" typeface="맑은 고딕"/>
        <a:font script="Hans" typeface="等线"/>
        <a:font script="Hant" typeface="新細明體"/>
        <a:font script="Arab" typeface="Space Grotesk"/>
        <a:font script="Hebr" typeface="Space Grotesk"/>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Space Grotesk"/>
        <a:font script="Uigh" typeface="Microsoft Uighur"/>
        <a:font script="Geor" typeface="Sylfaen"/>
        <a:font script="Armn" typeface="Space Grotesk"/>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2173</TotalTime>
  <Words>1644</Words>
  <Application>Microsoft Macintosh PowerPoint</Application>
  <PresentationFormat>Widescreen</PresentationFormat>
  <Paragraphs>269</Paragraphs>
  <Slides>17</Slides>
  <Notes>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Aptos</vt:lpstr>
      <vt:lpstr>Aptos Display</vt:lpstr>
      <vt:lpstr>Arial</vt:lpstr>
      <vt:lpstr>Calibri</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Sebastien de Bandt</cp:lastModifiedBy>
  <cp:revision>99</cp:revision>
  <dcterms:created xsi:type="dcterms:W3CDTF">2013-01-27T09:14:16Z</dcterms:created>
  <dcterms:modified xsi:type="dcterms:W3CDTF">2026-07-05T21:50:58Z</dcterms:modified>
  <cp:category/>
</cp:coreProperties>
</file>